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54"/>
  </p:notesMasterIdLst>
  <p:handoutMasterIdLst>
    <p:handoutMasterId r:id="rId55"/>
  </p:handoutMasterIdLst>
  <p:sldIdLst>
    <p:sldId id="318" r:id="rId2"/>
    <p:sldId id="320" r:id="rId3"/>
    <p:sldId id="382" r:id="rId4"/>
    <p:sldId id="600" r:id="rId5"/>
    <p:sldId id="601" r:id="rId6"/>
    <p:sldId id="602" r:id="rId7"/>
    <p:sldId id="603" r:id="rId8"/>
    <p:sldId id="604" r:id="rId9"/>
    <p:sldId id="605" r:id="rId10"/>
    <p:sldId id="615" r:id="rId11"/>
    <p:sldId id="616" r:id="rId12"/>
    <p:sldId id="617" r:id="rId13"/>
    <p:sldId id="618" r:id="rId14"/>
    <p:sldId id="619" r:id="rId15"/>
    <p:sldId id="621" r:id="rId16"/>
    <p:sldId id="620" r:id="rId17"/>
    <p:sldId id="607" r:id="rId18"/>
    <p:sldId id="608" r:id="rId19"/>
    <p:sldId id="622" r:id="rId20"/>
    <p:sldId id="594" r:id="rId21"/>
    <p:sldId id="596" r:id="rId22"/>
    <p:sldId id="629" r:id="rId23"/>
    <p:sldId id="630" r:id="rId24"/>
    <p:sldId id="314" r:id="rId25"/>
    <p:sldId id="599" r:id="rId26"/>
    <p:sldId id="611" r:id="rId27"/>
    <p:sldId id="597" r:id="rId28"/>
    <p:sldId id="598" r:id="rId29"/>
    <p:sldId id="609" r:id="rId30"/>
    <p:sldId id="610" r:id="rId31"/>
    <p:sldId id="387" r:id="rId32"/>
    <p:sldId id="626" r:id="rId33"/>
    <p:sldId id="323" r:id="rId34"/>
    <p:sldId id="612" r:id="rId35"/>
    <p:sldId id="324" r:id="rId36"/>
    <p:sldId id="371" r:id="rId37"/>
    <p:sldId id="325" r:id="rId38"/>
    <p:sldId id="614" r:id="rId39"/>
    <p:sldId id="633" r:id="rId40"/>
    <p:sldId id="627" r:id="rId41"/>
    <p:sldId id="631" r:id="rId42"/>
    <p:sldId id="632" r:id="rId43"/>
    <p:sldId id="613" r:id="rId44"/>
    <p:sldId id="326" r:id="rId45"/>
    <p:sldId id="394" r:id="rId46"/>
    <p:sldId id="393" r:id="rId47"/>
    <p:sldId id="392" r:id="rId48"/>
    <p:sldId id="625" r:id="rId49"/>
    <p:sldId id="628" r:id="rId50"/>
    <p:sldId id="363" r:id="rId51"/>
    <p:sldId id="364" r:id="rId52"/>
    <p:sldId id="300"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a:srgbClr val="FFFF00"/>
    <a:srgbClr val="FF0066"/>
    <a:srgbClr val="9E8D62"/>
    <a:srgbClr val="9B478B"/>
    <a:srgbClr val="A8A8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897" autoAdjust="0"/>
    <p:restoredTop sz="94637" autoAdjust="0"/>
  </p:normalViewPr>
  <p:slideViewPr>
    <p:cSldViewPr snapToGrid="0">
      <p:cViewPr varScale="1">
        <p:scale>
          <a:sx n="72" d="100"/>
          <a:sy n="72" d="100"/>
        </p:scale>
        <p:origin x="90"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F76FCE-8D94-4846-A09E-C83209E2C8AE}" type="doc">
      <dgm:prSet loTypeId="urn:microsoft.com/office/officeart/2005/8/layout/pyramid1" loCatId="pyramid" qsTypeId="urn:microsoft.com/office/officeart/2005/8/quickstyle/simple1" qsCatId="simple" csTypeId="urn:microsoft.com/office/officeart/2005/8/colors/colorful1" csCatId="colorful" phldr="1"/>
      <dgm:spPr/>
    </dgm:pt>
    <dgm:pt modelId="{F273F422-3CA5-467D-8662-8BB0A82FB2B0}">
      <dgm:prSet phldrT="[Text]" custT="1"/>
      <dgm:spPr/>
      <dgm:t>
        <a:bodyPr/>
        <a:lstStyle/>
        <a:p>
          <a:endParaRPr lang="en-US" sz="2200" dirty="0"/>
        </a:p>
        <a:p>
          <a:r>
            <a:rPr lang="en-US" sz="2200" dirty="0"/>
            <a:t> Test</a:t>
          </a:r>
        </a:p>
        <a:p>
          <a:r>
            <a:rPr lang="en-US" sz="2200" dirty="0"/>
            <a:t>10%</a:t>
          </a:r>
        </a:p>
      </dgm:t>
    </dgm:pt>
    <dgm:pt modelId="{6A3824D9-0BA3-4EB4-A5D8-A9CE99EAA168}" type="parTrans" cxnId="{A0BD80CB-4F86-4EE6-BF9F-3F960BA6624F}">
      <dgm:prSet/>
      <dgm:spPr/>
      <dgm:t>
        <a:bodyPr/>
        <a:lstStyle/>
        <a:p>
          <a:endParaRPr lang="en-US"/>
        </a:p>
      </dgm:t>
    </dgm:pt>
    <dgm:pt modelId="{FF1CFAD3-91BF-47CA-9E85-D2546B3B196F}" type="sibTrans" cxnId="{A0BD80CB-4F86-4EE6-BF9F-3F960BA6624F}">
      <dgm:prSet/>
      <dgm:spPr/>
      <dgm:t>
        <a:bodyPr/>
        <a:lstStyle/>
        <a:p>
          <a:endParaRPr lang="en-US"/>
        </a:p>
      </dgm:t>
    </dgm:pt>
    <dgm:pt modelId="{B7801271-4BFC-4899-8624-4CE7B3FCC869}">
      <dgm:prSet phldrT="[Text]" custT="1"/>
      <dgm:spPr/>
      <dgm:t>
        <a:bodyPr/>
        <a:lstStyle/>
        <a:p>
          <a:r>
            <a:rPr lang="en-US" sz="2400" dirty="0"/>
            <a:t>Validate</a:t>
          </a:r>
        </a:p>
        <a:p>
          <a:r>
            <a:rPr lang="en-US" sz="2400" dirty="0"/>
            <a:t>20% </a:t>
          </a:r>
        </a:p>
      </dgm:t>
    </dgm:pt>
    <dgm:pt modelId="{568AA2BF-493C-4C30-9F2B-1CD337B78EEF}" type="parTrans" cxnId="{E3CF6395-D216-40E7-933C-2AB0828181B2}">
      <dgm:prSet/>
      <dgm:spPr/>
      <dgm:t>
        <a:bodyPr/>
        <a:lstStyle/>
        <a:p>
          <a:endParaRPr lang="en-US"/>
        </a:p>
      </dgm:t>
    </dgm:pt>
    <dgm:pt modelId="{12B387CD-D923-44EA-8A73-0F18108913B4}" type="sibTrans" cxnId="{E3CF6395-D216-40E7-933C-2AB0828181B2}">
      <dgm:prSet/>
      <dgm:spPr/>
      <dgm:t>
        <a:bodyPr/>
        <a:lstStyle/>
        <a:p>
          <a:endParaRPr lang="en-US"/>
        </a:p>
      </dgm:t>
    </dgm:pt>
    <dgm:pt modelId="{6FA61118-830F-4102-85F5-E1430B5F5FDF}">
      <dgm:prSet phldrT="[Text]" custT="1"/>
      <dgm:spPr/>
      <dgm:t>
        <a:bodyPr/>
        <a:lstStyle/>
        <a:p>
          <a:r>
            <a:rPr lang="en-US" sz="2400" dirty="0"/>
            <a:t>Train</a:t>
          </a:r>
        </a:p>
        <a:p>
          <a:r>
            <a:rPr lang="en-US" sz="2400" dirty="0"/>
            <a:t>70%</a:t>
          </a:r>
        </a:p>
      </dgm:t>
    </dgm:pt>
    <dgm:pt modelId="{894C148D-D8E0-42E2-B908-A8738D28821B}" type="parTrans" cxnId="{44F907B2-B6F6-48E1-856F-6D6D2A9E2329}">
      <dgm:prSet/>
      <dgm:spPr/>
      <dgm:t>
        <a:bodyPr/>
        <a:lstStyle/>
        <a:p>
          <a:endParaRPr lang="en-US"/>
        </a:p>
      </dgm:t>
    </dgm:pt>
    <dgm:pt modelId="{777DC18F-F937-4B6D-A6AA-DCDF935848A5}" type="sibTrans" cxnId="{44F907B2-B6F6-48E1-856F-6D6D2A9E2329}">
      <dgm:prSet/>
      <dgm:spPr/>
      <dgm:t>
        <a:bodyPr/>
        <a:lstStyle/>
        <a:p>
          <a:endParaRPr lang="en-US"/>
        </a:p>
      </dgm:t>
    </dgm:pt>
    <dgm:pt modelId="{37FE482A-CBF4-4EA8-96B7-F96A8800BF3C}" type="pres">
      <dgm:prSet presAssocID="{CBF76FCE-8D94-4846-A09E-C83209E2C8AE}" presName="Name0" presStyleCnt="0">
        <dgm:presLayoutVars>
          <dgm:dir/>
          <dgm:animLvl val="lvl"/>
          <dgm:resizeHandles val="exact"/>
        </dgm:presLayoutVars>
      </dgm:prSet>
      <dgm:spPr/>
    </dgm:pt>
    <dgm:pt modelId="{F1A92932-2787-4F02-9290-110204A27E79}" type="pres">
      <dgm:prSet presAssocID="{F273F422-3CA5-467D-8662-8BB0A82FB2B0}" presName="Name8" presStyleCnt="0"/>
      <dgm:spPr/>
    </dgm:pt>
    <dgm:pt modelId="{76CF950D-4D18-4570-BAFB-E0BB56A35A4E}" type="pres">
      <dgm:prSet presAssocID="{F273F422-3CA5-467D-8662-8BB0A82FB2B0}" presName="level" presStyleLbl="node1" presStyleIdx="0" presStyleCnt="3">
        <dgm:presLayoutVars>
          <dgm:chMax val="1"/>
          <dgm:bulletEnabled val="1"/>
        </dgm:presLayoutVars>
      </dgm:prSet>
      <dgm:spPr/>
    </dgm:pt>
    <dgm:pt modelId="{803B8EF2-E6C6-4005-AE21-400B1201CC11}" type="pres">
      <dgm:prSet presAssocID="{F273F422-3CA5-467D-8662-8BB0A82FB2B0}" presName="levelTx" presStyleLbl="revTx" presStyleIdx="0" presStyleCnt="0">
        <dgm:presLayoutVars>
          <dgm:chMax val="1"/>
          <dgm:bulletEnabled val="1"/>
        </dgm:presLayoutVars>
      </dgm:prSet>
      <dgm:spPr/>
    </dgm:pt>
    <dgm:pt modelId="{9EFBA4F8-1395-423A-A070-306A7B182DCB}" type="pres">
      <dgm:prSet presAssocID="{B7801271-4BFC-4899-8624-4CE7B3FCC869}" presName="Name8" presStyleCnt="0"/>
      <dgm:spPr/>
    </dgm:pt>
    <dgm:pt modelId="{69F9ABBD-8C6D-4ED6-8D20-39F863217F8F}" type="pres">
      <dgm:prSet presAssocID="{B7801271-4BFC-4899-8624-4CE7B3FCC869}" presName="level" presStyleLbl="node1" presStyleIdx="1" presStyleCnt="3">
        <dgm:presLayoutVars>
          <dgm:chMax val="1"/>
          <dgm:bulletEnabled val="1"/>
        </dgm:presLayoutVars>
      </dgm:prSet>
      <dgm:spPr/>
    </dgm:pt>
    <dgm:pt modelId="{E5A6FA92-2705-4542-B19B-7C178A8141D3}" type="pres">
      <dgm:prSet presAssocID="{B7801271-4BFC-4899-8624-4CE7B3FCC869}" presName="levelTx" presStyleLbl="revTx" presStyleIdx="0" presStyleCnt="0">
        <dgm:presLayoutVars>
          <dgm:chMax val="1"/>
          <dgm:bulletEnabled val="1"/>
        </dgm:presLayoutVars>
      </dgm:prSet>
      <dgm:spPr/>
    </dgm:pt>
    <dgm:pt modelId="{927BC43A-FB6D-487D-A991-34E02D652749}" type="pres">
      <dgm:prSet presAssocID="{6FA61118-830F-4102-85F5-E1430B5F5FDF}" presName="Name8" presStyleCnt="0"/>
      <dgm:spPr/>
    </dgm:pt>
    <dgm:pt modelId="{B3DB88D5-0ADF-4B60-8BBC-12765A9952D5}" type="pres">
      <dgm:prSet presAssocID="{6FA61118-830F-4102-85F5-E1430B5F5FDF}" presName="level" presStyleLbl="node1" presStyleIdx="2" presStyleCnt="3">
        <dgm:presLayoutVars>
          <dgm:chMax val="1"/>
          <dgm:bulletEnabled val="1"/>
        </dgm:presLayoutVars>
      </dgm:prSet>
      <dgm:spPr/>
    </dgm:pt>
    <dgm:pt modelId="{8429C9C8-56C0-40CF-87DC-1042C5FC41B5}" type="pres">
      <dgm:prSet presAssocID="{6FA61118-830F-4102-85F5-E1430B5F5FDF}" presName="levelTx" presStyleLbl="revTx" presStyleIdx="0" presStyleCnt="0">
        <dgm:presLayoutVars>
          <dgm:chMax val="1"/>
          <dgm:bulletEnabled val="1"/>
        </dgm:presLayoutVars>
      </dgm:prSet>
      <dgm:spPr/>
    </dgm:pt>
  </dgm:ptLst>
  <dgm:cxnLst>
    <dgm:cxn modelId="{FC6ADF5E-08AA-416C-B503-F0C7C2349F9B}" type="presOf" srcId="{B7801271-4BFC-4899-8624-4CE7B3FCC869}" destId="{69F9ABBD-8C6D-4ED6-8D20-39F863217F8F}" srcOrd="0" destOrd="0" presId="urn:microsoft.com/office/officeart/2005/8/layout/pyramid1"/>
    <dgm:cxn modelId="{D918ED73-79CB-4CF1-8420-E07B570DE307}" type="presOf" srcId="{F273F422-3CA5-467D-8662-8BB0A82FB2B0}" destId="{803B8EF2-E6C6-4005-AE21-400B1201CC11}" srcOrd="1" destOrd="0" presId="urn:microsoft.com/office/officeart/2005/8/layout/pyramid1"/>
    <dgm:cxn modelId="{3E5DB884-D184-455F-8B66-E7D2BEB338ED}" type="presOf" srcId="{CBF76FCE-8D94-4846-A09E-C83209E2C8AE}" destId="{37FE482A-CBF4-4EA8-96B7-F96A8800BF3C}" srcOrd="0" destOrd="0" presId="urn:microsoft.com/office/officeart/2005/8/layout/pyramid1"/>
    <dgm:cxn modelId="{D489ED90-1B51-4D7A-8E34-BD8C64443BF0}" type="presOf" srcId="{F273F422-3CA5-467D-8662-8BB0A82FB2B0}" destId="{76CF950D-4D18-4570-BAFB-E0BB56A35A4E}" srcOrd="0" destOrd="0" presId="urn:microsoft.com/office/officeart/2005/8/layout/pyramid1"/>
    <dgm:cxn modelId="{E3CF6395-D216-40E7-933C-2AB0828181B2}" srcId="{CBF76FCE-8D94-4846-A09E-C83209E2C8AE}" destId="{B7801271-4BFC-4899-8624-4CE7B3FCC869}" srcOrd="1" destOrd="0" parTransId="{568AA2BF-493C-4C30-9F2B-1CD337B78EEF}" sibTransId="{12B387CD-D923-44EA-8A73-0F18108913B4}"/>
    <dgm:cxn modelId="{44F907B2-B6F6-48E1-856F-6D6D2A9E2329}" srcId="{CBF76FCE-8D94-4846-A09E-C83209E2C8AE}" destId="{6FA61118-830F-4102-85F5-E1430B5F5FDF}" srcOrd="2" destOrd="0" parTransId="{894C148D-D8E0-42E2-B908-A8738D28821B}" sibTransId="{777DC18F-F937-4B6D-A6AA-DCDF935848A5}"/>
    <dgm:cxn modelId="{CE3CDBB6-F08D-4F27-9241-77E373644439}" type="presOf" srcId="{B7801271-4BFC-4899-8624-4CE7B3FCC869}" destId="{E5A6FA92-2705-4542-B19B-7C178A8141D3}" srcOrd="1" destOrd="0" presId="urn:microsoft.com/office/officeart/2005/8/layout/pyramid1"/>
    <dgm:cxn modelId="{A0BD80CB-4F86-4EE6-BF9F-3F960BA6624F}" srcId="{CBF76FCE-8D94-4846-A09E-C83209E2C8AE}" destId="{F273F422-3CA5-467D-8662-8BB0A82FB2B0}" srcOrd="0" destOrd="0" parTransId="{6A3824D9-0BA3-4EB4-A5D8-A9CE99EAA168}" sibTransId="{FF1CFAD3-91BF-47CA-9E85-D2546B3B196F}"/>
    <dgm:cxn modelId="{DCC3E2D6-FA7D-424B-A0AB-A6FC71D99C24}" type="presOf" srcId="{6FA61118-830F-4102-85F5-E1430B5F5FDF}" destId="{B3DB88D5-0ADF-4B60-8BBC-12765A9952D5}" srcOrd="0" destOrd="0" presId="urn:microsoft.com/office/officeart/2005/8/layout/pyramid1"/>
    <dgm:cxn modelId="{A6145DF5-9A67-4E51-891D-5DA81A36D5CA}" type="presOf" srcId="{6FA61118-830F-4102-85F5-E1430B5F5FDF}" destId="{8429C9C8-56C0-40CF-87DC-1042C5FC41B5}" srcOrd="1" destOrd="0" presId="urn:microsoft.com/office/officeart/2005/8/layout/pyramid1"/>
    <dgm:cxn modelId="{14A2DAA8-0961-4C18-BAAD-A34E4D3EAB92}" type="presParOf" srcId="{37FE482A-CBF4-4EA8-96B7-F96A8800BF3C}" destId="{F1A92932-2787-4F02-9290-110204A27E79}" srcOrd="0" destOrd="0" presId="urn:microsoft.com/office/officeart/2005/8/layout/pyramid1"/>
    <dgm:cxn modelId="{55A00751-2163-4FA5-B4B6-3D9B5E72B634}" type="presParOf" srcId="{F1A92932-2787-4F02-9290-110204A27E79}" destId="{76CF950D-4D18-4570-BAFB-E0BB56A35A4E}" srcOrd="0" destOrd="0" presId="urn:microsoft.com/office/officeart/2005/8/layout/pyramid1"/>
    <dgm:cxn modelId="{0DA2C629-293F-4D5E-9D16-4A6B0B2B0520}" type="presParOf" srcId="{F1A92932-2787-4F02-9290-110204A27E79}" destId="{803B8EF2-E6C6-4005-AE21-400B1201CC11}" srcOrd="1" destOrd="0" presId="urn:microsoft.com/office/officeart/2005/8/layout/pyramid1"/>
    <dgm:cxn modelId="{D7B82BF9-1944-4AFC-A563-FCD9BC8B21A4}" type="presParOf" srcId="{37FE482A-CBF4-4EA8-96B7-F96A8800BF3C}" destId="{9EFBA4F8-1395-423A-A070-306A7B182DCB}" srcOrd="1" destOrd="0" presId="urn:microsoft.com/office/officeart/2005/8/layout/pyramid1"/>
    <dgm:cxn modelId="{1F878F1E-C786-4A02-8078-5D7C9FFA34C5}" type="presParOf" srcId="{9EFBA4F8-1395-423A-A070-306A7B182DCB}" destId="{69F9ABBD-8C6D-4ED6-8D20-39F863217F8F}" srcOrd="0" destOrd="0" presId="urn:microsoft.com/office/officeart/2005/8/layout/pyramid1"/>
    <dgm:cxn modelId="{3C372E36-8EB2-45AB-AD86-377D1F3514FB}" type="presParOf" srcId="{9EFBA4F8-1395-423A-A070-306A7B182DCB}" destId="{E5A6FA92-2705-4542-B19B-7C178A8141D3}" srcOrd="1" destOrd="0" presId="urn:microsoft.com/office/officeart/2005/8/layout/pyramid1"/>
    <dgm:cxn modelId="{EF8E50C3-767B-4533-8AB9-D78742F3A62D}" type="presParOf" srcId="{37FE482A-CBF4-4EA8-96B7-F96A8800BF3C}" destId="{927BC43A-FB6D-487D-A991-34E02D652749}" srcOrd="2" destOrd="0" presId="urn:microsoft.com/office/officeart/2005/8/layout/pyramid1"/>
    <dgm:cxn modelId="{E08FC66C-78BB-4A02-BD6C-9CC81D963068}" type="presParOf" srcId="{927BC43A-FB6D-487D-A991-34E02D652749}" destId="{B3DB88D5-0ADF-4B60-8BBC-12765A9952D5}" srcOrd="0" destOrd="0" presId="urn:microsoft.com/office/officeart/2005/8/layout/pyramid1"/>
    <dgm:cxn modelId="{21D9B104-D607-45E8-B065-7B45BDC51E7F}" type="presParOf" srcId="{927BC43A-FB6D-487D-A991-34E02D652749}" destId="{8429C9C8-56C0-40CF-87DC-1042C5FC41B5}"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F76FCE-8D94-4846-A09E-C83209E2C8AE}" type="doc">
      <dgm:prSet loTypeId="urn:microsoft.com/office/officeart/2005/8/layout/pyramid1" loCatId="pyramid" qsTypeId="urn:microsoft.com/office/officeart/2005/8/quickstyle/simple1" qsCatId="simple" csTypeId="urn:microsoft.com/office/officeart/2005/8/colors/colorful1" csCatId="colorful" phldr="1"/>
      <dgm:spPr/>
    </dgm:pt>
    <dgm:pt modelId="{F273F422-3CA5-467D-8662-8BB0A82FB2B0}">
      <dgm:prSet phldrT="[Text]" custT="1"/>
      <dgm:spPr/>
      <dgm:t>
        <a:bodyPr/>
        <a:lstStyle/>
        <a:p>
          <a:endParaRPr lang="en-US" sz="2200" dirty="0"/>
        </a:p>
        <a:p>
          <a:endParaRPr lang="en-US" sz="2200" dirty="0"/>
        </a:p>
        <a:p>
          <a:r>
            <a:rPr lang="en-US" sz="2200" dirty="0"/>
            <a:t>Validate</a:t>
          </a:r>
        </a:p>
        <a:p>
          <a:r>
            <a:rPr lang="en-US" sz="2200" dirty="0"/>
            <a:t>20%</a:t>
          </a:r>
        </a:p>
      </dgm:t>
    </dgm:pt>
    <dgm:pt modelId="{6A3824D9-0BA3-4EB4-A5D8-A9CE99EAA168}" type="parTrans" cxnId="{A0BD80CB-4F86-4EE6-BF9F-3F960BA6624F}">
      <dgm:prSet/>
      <dgm:spPr/>
      <dgm:t>
        <a:bodyPr/>
        <a:lstStyle/>
        <a:p>
          <a:endParaRPr lang="en-US"/>
        </a:p>
      </dgm:t>
    </dgm:pt>
    <dgm:pt modelId="{FF1CFAD3-91BF-47CA-9E85-D2546B3B196F}" type="sibTrans" cxnId="{A0BD80CB-4F86-4EE6-BF9F-3F960BA6624F}">
      <dgm:prSet/>
      <dgm:spPr/>
      <dgm:t>
        <a:bodyPr/>
        <a:lstStyle/>
        <a:p>
          <a:endParaRPr lang="en-US"/>
        </a:p>
      </dgm:t>
    </dgm:pt>
    <dgm:pt modelId="{6FA61118-830F-4102-85F5-E1430B5F5FDF}">
      <dgm:prSet phldrT="[Text]" custT="1"/>
      <dgm:spPr/>
      <dgm:t>
        <a:bodyPr/>
        <a:lstStyle/>
        <a:p>
          <a:r>
            <a:rPr lang="en-US" sz="2400" dirty="0"/>
            <a:t>Train</a:t>
          </a:r>
        </a:p>
        <a:p>
          <a:r>
            <a:rPr lang="en-US" sz="2400" dirty="0"/>
            <a:t>80%</a:t>
          </a:r>
        </a:p>
      </dgm:t>
    </dgm:pt>
    <dgm:pt modelId="{894C148D-D8E0-42E2-B908-A8738D28821B}" type="parTrans" cxnId="{44F907B2-B6F6-48E1-856F-6D6D2A9E2329}">
      <dgm:prSet/>
      <dgm:spPr/>
      <dgm:t>
        <a:bodyPr/>
        <a:lstStyle/>
        <a:p>
          <a:endParaRPr lang="en-US"/>
        </a:p>
      </dgm:t>
    </dgm:pt>
    <dgm:pt modelId="{777DC18F-F937-4B6D-A6AA-DCDF935848A5}" type="sibTrans" cxnId="{44F907B2-B6F6-48E1-856F-6D6D2A9E2329}">
      <dgm:prSet/>
      <dgm:spPr/>
      <dgm:t>
        <a:bodyPr/>
        <a:lstStyle/>
        <a:p>
          <a:endParaRPr lang="en-US"/>
        </a:p>
      </dgm:t>
    </dgm:pt>
    <dgm:pt modelId="{37FE482A-CBF4-4EA8-96B7-F96A8800BF3C}" type="pres">
      <dgm:prSet presAssocID="{CBF76FCE-8D94-4846-A09E-C83209E2C8AE}" presName="Name0" presStyleCnt="0">
        <dgm:presLayoutVars>
          <dgm:dir/>
          <dgm:animLvl val="lvl"/>
          <dgm:resizeHandles val="exact"/>
        </dgm:presLayoutVars>
      </dgm:prSet>
      <dgm:spPr/>
    </dgm:pt>
    <dgm:pt modelId="{F1A92932-2787-4F02-9290-110204A27E79}" type="pres">
      <dgm:prSet presAssocID="{F273F422-3CA5-467D-8662-8BB0A82FB2B0}" presName="Name8" presStyleCnt="0"/>
      <dgm:spPr/>
    </dgm:pt>
    <dgm:pt modelId="{76CF950D-4D18-4570-BAFB-E0BB56A35A4E}" type="pres">
      <dgm:prSet presAssocID="{F273F422-3CA5-467D-8662-8BB0A82FB2B0}" presName="level" presStyleLbl="node1" presStyleIdx="0" presStyleCnt="2">
        <dgm:presLayoutVars>
          <dgm:chMax val="1"/>
          <dgm:bulletEnabled val="1"/>
        </dgm:presLayoutVars>
      </dgm:prSet>
      <dgm:spPr/>
    </dgm:pt>
    <dgm:pt modelId="{803B8EF2-E6C6-4005-AE21-400B1201CC11}" type="pres">
      <dgm:prSet presAssocID="{F273F422-3CA5-467D-8662-8BB0A82FB2B0}" presName="levelTx" presStyleLbl="revTx" presStyleIdx="0" presStyleCnt="0">
        <dgm:presLayoutVars>
          <dgm:chMax val="1"/>
          <dgm:bulletEnabled val="1"/>
        </dgm:presLayoutVars>
      </dgm:prSet>
      <dgm:spPr/>
    </dgm:pt>
    <dgm:pt modelId="{927BC43A-FB6D-487D-A991-34E02D652749}" type="pres">
      <dgm:prSet presAssocID="{6FA61118-830F-4102-85F5-E1430B5F5FDF}" presName="Name8" presStyleCnt="0"/>
      <dgm:spPr/>
    </dgm:pt>
    <dgm:pt modelId="{B3DB88D5-0ADF-4B60-8BBC-12765A9952D5}" type="pres">
      <dgm:prSet presAssocID="{6FA61118-830F-4102-85F5-E1430B5F5FDF}" presName="level" presStyleLbl="node1" presStyleIdx="1" presStyleCnt="2">
        <dgm:presLayoutVars>
          <dgm:chMax val="1"/>
          <dgm:bulletEnabled val="1"/>
        </dgm:presLayoutVars>
      </dgm:prSet>
      <dgm:spPr/>
    </dgm:pt>
    <dgm:pt modelId="{8429C9C8-56C0-40CF-87DC-1042C5FC41B5}" type="pres">
      <dgm:prSet presAssocID="{6FA61118-830F-4102-85F5-E1430B5F5FDF}" presName="levelTx" presStyleLbl="revTx" presStyleIdx="0" presStyleCnt="0">
        <dgm:presLayoutVars>
          <dgm:chMax val="1"/>
          <dgm:bulletEnabled val="1"/>
        </dgm:presLayoutVars>
      </dgm:prSet>
      <dgm:spPr/>
    </dgm:pt>
  </dgm:ptLst>
  <dgm:cxnLst>
    <dgm:cxn modelId="{D918ED73-79CB-4CF1-8420-E07B570DE307}" type="presOf" srcId="{F273F422-3CA5-467D-8662-8BB0A82FB2B0}" destId="{803B8EF2-E6C6-4005-AE21-400B1201CC11}" srcOrd="1" destOrd="0" presId="urn:microsoft.com/office/officeart/2005/8/layout/pyramid1"/>
    <dgm:cxn modelId="{3E5DB884-D184-455F-8B66-E7D2BEB338ED}" type="presOf" srcId="{CBF76FCE-8D94-4846-A09E-C83209E2C8AE}" destId="{37FE482A-CBF4-4EA8-96B7-F96A8800BF3C}" srcOrd="0" destOrd="0" presId="urn:microsoft.com/office/officeart/2005/8/layout/pyramid1"/>
    <dgm:cxn modelId="{D489ED90-1B51-4D7A-8E34-BD8C64443BF0}" type="presOf" srcId="{F273F422-3CA5-467D-8662-8BB0A82FB2B0}" destId="{76CF950D-4D18-4570-BAFB-E0BB56A35A4E}" srcOrd="0" destOrd="0" presId="urn:microsoft.com/office/officeart/2005/8/layout/pyramid1"/>
    <dgm:cxn modelId="{44F907B2-B6F6-48E1-856F-6D6D2A9E2329}" srcId="{CBF76FCE-8D94-4846-A09E-C83209E2C8AE}" destId="{6FA61118-830F-4102-85F5-E1430B5F5FDF}" srcOrd="1" destOrd="0" parTransId="{894C148D-D8E0-42E2-B908-A8738D28821B}" sibTransId="{777DC18F-F937-4B6D-A6AA-DCDF935848A5}"/>
    <dgm:cxn modelId="{A0BD80CB-4F86-4EE6-BF9F-3F960BA6624F}" srcId="{CBF76FCE-8D94-4846-A09E-C83209E2C8AE}" destId="{F273F422-3CA5-467D-8662-8BB0A82FB2B0}" srcOrd="0" destOrd="0" parTransId="{6A3824D9-0BA3-4EB4-A5D8-A9CE99EAA168}" sibTransId="{FF1CFAD3-91BF-47CA-9E85-D2546B3B196F}"/>
    <dgm:cxn modelId="{DCC3E2D6-FA7D-424B-A0AB-A6FC71D99C24}" type="presOf" srcId="{6FA61118-830F-4102-85F5-E1430B5F5FDF}" destId="{B3DB88D5-0ADF-4B60-8BBC-12765A9952D5}" srcOrd="0" destOrd="0" presId="urn:microsoft.com/office/officeart/2005/8/layout/pyramid1"/>
    <dgm:cxn modelId="{A6145DF5-9A67-4E51-891D-5DA81A36D5CA}" type="presOf" srcId="{6FA61118-830F-4102-85F5-E1430B5F5FDF}" destId="{8429C9C8-56C0-40CF-87DC-1042C5FC41B5}" srcOrd="1" destOrd="0" presId="urn:microsoft.com/office/officeart/2005/8/layout/pyramid1"/>
    <dgm:cxn modelId="{14A2DAA8-0961-4C18-BAAD-A34E4D3EAB92}" type="presParOf" srcId="{37FE482A-CBF4-4EA8-96B7-F96A8800BF3C}" destId="{F1A92932-2787-4F02-9290-110204A27E79}" srcOrd="0" destOrd="0" presId="urn:microsoft.com/office/officeart/2005/8/layout/pyramid1"/>
    <dgm:cxn modelId="{55A00751-2163-4FA5-B4B6-3D9B5E72B634}" type="presParOf" srcId="{F1A92932-2787-4F02-9290-110204A27E79}" destId="{76CF950D-4D18-4570-BAFB-E0BB56A35A4E}" srcOrd="0" destOrd="0" presId="urn:microsoft.com/office/officeart/2005/8/layout/pyramid1"/>
    <dgm:cxn modelId="{0DA2C629-293F-4D5E-9D16-4A6B0B2B0520}" type="presParOf" srcId="{F1A92932-2787-4F02-9290-110204A27E79}" destId="{803B8EF2-E6C6-4005-AE21-400B1201CC11}" srcOrd="1" destOrd="0" presId="urn:microsoft.com/office/officeart/2005/8/layout/pyramid1"/>
    <dgm:cxn modelId="{EF8E50C3-767B-4533-8AB9-D78742F3A62D}" type="presParOf" srcId="{37FE482A-CBF4-4EA8-96B7-F96A8800BF3C}" destId="{927BC43A-FB6D-487D-A991-34E02D652749}" srcOrd="1" destOrd="0" presId="urn:microsoft.com/office/officeart/2005/8/layout/pyramid1"/>
    <dgm:cxn modelId="{E08FC66C-78BB-4A02-BD6C-9CC81D963068}" type="presParOf" srcId="{927BC43A-FB6D-487D-A991-34E02D652749}" destId="{B3DB88D5-0ADF-4B60-8BBC-12765A9952D5}" srcOrd="0" destOrd="0" presId="urn:microsoft.com/office/officeart/2005/8/layout/pyramid1"/>
    <dgm:cxn modelId="{21D9B104-D607-45E8-B065-7B45BDC51E7F}" type="presParOf" srcId="{927BC43A-FB6D-487D-A991-34E02D652749}" destId="{8429C9C8-56C0-40CF-87DC-1042C5FC41B5}" srcOrd="1" destOrd="0" presId="urn:microsoft.com/office/officeart/2005/8/layout/pyramid1"/>
  </dgm:cxnLst>
  <dgm:bg/>
  <dgm:whole>
    <a:ln>
      <a:solidFill>
        <a:schemeClr val="bg1"/>
      </a:solidFill>
    </a:ln>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F950D-4D18-4570-BAFB-E0BB56A35A4E}">
      <dsp:nvSpPr>
        <dsp:cNvPr id="0" name=""/>
        <dsp:cNvSpPr/>
      </dsp:nvSpPr>
      <dsp:spPr>
        <a:xfrm>
          <a:off x="1749316" y="0"/>
          <a:ext cx="1749316" cy="1352363"/>
        </a:xfrm>
        <a:prstGeom prst="trapezoid">
          <a:avLst>
            <a:gd name="adj" fmla="val 64676"/>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dirty="0"/>
        </a:p>
        <a:p>
          <a:pPr marL="0" lvl="0" indent="0" algn="ctr" defTabSz="977900">
            <a:lnSpc>
              <a:spcPct val="90000"/>
            </a:lnSpc>
            <a:spcBef>
              <a:spcPct val="0"/>
            </a:spcBef>
            <a:spcAft>
              <a:spcPct val="35000"/>
            </a:spcAft>
            <a:buNone/>
          </a:pPr>
          <a:r>
            <a:rPr lang="en-US" sz="2200" kern="1200" dirty="0"/>
            <a:t> Test</a:t>
          </a:r>
        </a:p>
        <a:p>
          <a:pPr marL="0" lvl="0" indent="0" algn="ctr" defTabSz="977900">
            <a:lnSpc>
              <a:spcPct val="90000"/>
            </a:lnSpc>
            <a:spcBef>
              <a:spcPct val="0"/>
            </a:spcBef>
            <a:spcAft>
              <a:spcPct val="35000"/>
            </a:spcAft>
            <a:buNone/>
          </a:pPr>
          <a:r>
            <a:rPr lang="en-US" sz="2200" kern="1200" dirty="0"/>
            <a:t>10%</a:t>
          </a:r>
        </a:p>
      </dsp:txBody>
      <dsp:txXfrm>
        <a:off x="1749316" y="0"/>
        <a:ext cx="1749316" cy="1352363"/>
      </dsp:txXfrm>
    </dsp:sp>
    <dsp:sp modelId="{69F9ABBD-8C6D-4ED6-8D20-39F863217F8F}">
      <dsp:nvSpPr>
        <dsp:cNvPr id="0" name=""/>
        <dsp:cNvSpPr/>
      </dsp:nvSpPr>
      <dsp:spPr>
        <a:xfrm>
          <a:off x="874658" y="1352363"/>
          <a:ext cx="3498632" cy="1352363"/>
        </a:xfrm>
        <a:prstGeom prst="trapezoid">
          <a:avLst>
            <a:gd name="adj" fmla="val 64676"/>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Validate</a:t>
          </a:r>
        </a:p>
        <a:p>
          <a:pPr marL="0" lvl="0" indent="0" algn="ctr" defTabSz="1066800">
            <a:lnSpc>
              <a:spcPct val="90000"/>
            </a:lnSpc>
            <a:spcBef>
              <a:spcPct val="0"/>
            </a:spcBef>
            <a:spcAft>
              <a:spcPct val="35000"/>
            </a:spcAft>
            <a:buNone/>
          </a:pPr>
          <a:r>
            <a:rPr lang="en-US" sz="2400" kern="1200" dirty="0"/>
            <a:t>20% </a:t>
          </a:r>
        </a:p>
      </dsp:txBody>
      <dsp:txXfrm>
        <a:off x="1486918" y="1352363"/>
        <a:ext cx="2274110" cy="1352363"/>
      </dsp:txXfrm>
    </dsp:sp>
    <dsp:sp modelId="{B3DB88D5-0ADF-4B60-8BBC-12765A9952D5}">
      <dsp:nvSpPr>
        <dsp:cNvPr id="0" name=""/>
        <dsp:cNvSpPr/>
      </dsp:nvSpPr>
      <dsp:spPr>
        <a:xfrm>
          <a:off x="0" y="2704726"/>
          <a:ext cx="5247948" cy="1352363"/>
        </a:xfrm>
        <a:prstGeom prst="trapezoid">
          <a:avLst>
            <a:gd name="adj" fmla="val 64676"/>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Train</a:t>
          </a:r>
        </a:p>
        <a:p>
          <a:pPr marL="0" lvl="0" indent="0" algn="ctr" defTabSz="1066800">
            <a:lnSpc>
              <a:spcPct val="90000"/>
            </a:lnSpc>
            <a:spcBef>
              <a:spcPct val="0"/>
            </a:spcBef>
            <a:spcAft>
              <a:spcPct val="35000"/>
            </a:spcAft>
            <a:buNone/>
          </a:pPr>
          <a:r>
            <a:rPr lang="en-US" sz="2400" kern="1200" dirty="0"/>
            <a:t>70%</a:t>
          </a:r>
        </a:p>
      </dsp:txBody>
      <dsp:txXfrm>
        <a:off x="918390" y="2704726"/>
        <a:ext cx="3411166" cy="13523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F950D-4D18-4570-BAFB-E0BB56A35A4E}">
      <dsp:nvSpPr>
        <dsp:cNvPr id="0" name=""/>
        <dsp:cNvSpPr/>
      </dsp:nvSpPr>
      <dsp:spPr>
        <a:xfrm>
          <a:off x="1311987" y="0"/>
          <a:ext cx="2623974" cy="2028545"/>
        </a:xfrm>
        <a:prstGeom prst="trapezoid">
          <a:avLst>
            <a:gd name="adj" fmla="val 64676"/>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dirty="0"/>
        </a:p>
        <a:p>
          <a:pPr marL="0" lvl="0" indent="0" algn="ctr" defTabSz="977900">
            <a:lnSpc>
              <a:spcPct val="90000"/>
            </a:lnSpc>
            <a:spcBef>
              <a:spcPct val="0"/>
            </a:spcBef>
            <a:spcAft>
              <a:spcPct val="35000"/>
            </a:spcAft>
            <a:buNone/>
          </a:pPr>
          <a:endParaRPr lang="en-US" sz="2200" kern="1200" dirty="0"/>
        </a:p>
        <a:p>
          <a:pPr marL="0" lvl="0" indent="0" algn="ctr" defTabSz="977900">
            <a:lnSpc>
              <a:spcPct val="90000"/>
            </a:lnSpc>
            <a:spcBef>
              <a:spcPct val="0"/>
            </a:spcBef>
            <a:spcAft>
              <a:spcPct val="35000"/>
            </a:spcAft>
            <a:buNone/>
          </a:pPr>
          <a:r>
            <a:rPr lang="en-US" sz="2200" kern="1200" dirty="0"/>
            <a:t>Validate</a:t>
          </a:r>
        </a:p>
        <a:p>
          <a:pPr marL="0" lvl="0" indent="0" algn="ctr" defTabSz="977900">
            <a:lnSpc>
              <a:spcPct val="90000"/>
            </a:lnSpc>
            <a:spcBef>
              <a:spcPct val="0"/>
            </a:spcBef>
            <a:spcAft>
              <a:spcPct val="35000"/>
            </a:spcAft>
            <a:buNone/>
          </a:pPr>
          <a:r>
            <a:rPr lang="en-US" sz="2200" kern="1200" dirty="0"/>
            <a:t>20%</a:t>
          </a:r>
        </a:p>
      </dsp:txBody>
      <dsp:txXfrm>
        <a:off x="1311987" y="0"/>
        <a:ext cx="2623974" cy="2028545"/>
      </dsp:txXfrm>
    </dsp:sp>
    <dsp:sp modelId="{B3DB88D5-0ADF-4B60-8BBC-12765A9952D5}">
      <dsp:nvSpPr>
        <dsp:cNvPr id="0" name=""/>
        <dsp:cNvSpPr/>
      </dsp:nvSpPr>
      <dsp:spPr>
        <a:xfrm>
          <a:off x="0" y="2028544"/>
          <a:ext cx="5247948" cy="2028545"/>
        </a:xfrm>
        <a:prstGeom prst="trapezoid">
          <a:avLst>
            <a:gd name="adj" fmla="val 64676"/>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Train</a:t>
          </a:r>
        </a:p>
        <a:p>
          <a:pPr marL="0" lvl="0" indent="0" algn="ctr" defTabSz="1066800">
            <a:lnSpc>
              <a:spcPct val="90000"/>
            </a:lnSpc>
            <a:spcBef>
              <a:spcPct val="0"/>
            </a:spcBef>
            <a:spcAft>
              <a:spcPct val="35000"/>
            </a:spcAft>
            <a:buNone/>
          </a:pPr>
          <a:r>
            <a:rPr lang="en-US" sz="2400" kern="1200" dirty="0"/>
            <a:t>80%</a:t>
          </a:r>
        </a:p>
      </dsp:txBody>
      <dsp:txXfrm>
        <a:off x="918390" y="2028544"/>
        <a:ext cx="3411166" cy="202854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00167A-AEBC-4E28-B47A-BD304196E3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355338AB-61C3-4D26-98E6-4B5DCFD16B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74DA5B-B33F-487F-9564-7896BA21A26F}" type="datetimeFigureOut">
              <a:rPr lang="en-GB" smtClean="0"/>
              <a:t>10/05/2019</a:t>
            </a:fld>
            <a:endParaRPr lang="en-GB"/>
          </a:p>
        </p:txBody>
      </p:sp>
      <p:sp>
        <p:nvSpPr>
          <p:cNvPr id="4" name="Footer Placeholder 3">
            <a:extLst>
              <a:ext uri="{FF2B5EF4-FFF2-40B4-BE49-F238E27FC236}">
                <a16:creationId xmlns:a16="http://schemas.microsoft.com/office/drawing/2014/main" id="{B47080F5-9311-49AF-8F25-761912E0F67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026FA630-A21C-41FD-B39F-B13D91D733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D291D1-A2FA-4B34-9FEA-07A2476BB1FE}" type="slidenum">
              <a:rPr lang="en-GB" smtClean="0"/>
              <a:t>‹#›</a:t>
            </a:fld>
            <a:endParaRPr lang="en-GB"/>
          </a:p>
        </p:txBody>
      </p:sp>
    </p:spTree>
    <p:extLst>
      <p:ext uri="{BB962C8B-B14F-4D97-AF65-F5344CB8AC3E}">
        <p14:creationId xmlns:p14="http://schemas.microsoft.com/office/powerpoint/2010/main" val="30321409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478E8A-6735-43BF-8742-7AEAFCEA2DEE}" type="datetimeFigureOut">
              <a:rPr lang="en-GB" smtClean="0"/>
              <a:t>10/05/2019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7FDCA8-4958-40C5-BB82-F70304EAD80B}" type="slidenum">
              <a:rPr lang="en-GB" smtClean="0"/>
              <a:t>‹#›</a:t>
            </a:fld>
            <a:endParaRPr lang="en-GB"/>
          </a:p>
        </p:txBody>
      </p:sp>
    </p:spTree>
    <p:extLst>
      <p:ext uri="{BB962C8B-B14F-4D97-AF65-F5344CB8AC3E}">
        <p14:creationId xmlns:p14="http://schemas.microsoft.com/office/powerpoint/2010/main" val="32911924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7FDCA8-4958-40C5-BB82-F70304EAD80B}" type="slidenum">
              <a:rPr lang="en-GB" smtClean="0"/>
              <a:t>20</a:t>
            </a:fld>
            <a:endParaRPr lang="en-GB"/>
          </a:p>
        </p:txBody>
      </p:sp>
    </p:spTree>
    <p:extLst>
      <p:ext uri="{BB962C8B-B14F-4D97-AF65-F5344CB8AC3E}">
        <p14:creationId xmlns:p14="http://schemas.microsoft.com/office/powerpoint/2010/main" val="320884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7FDCA8-4958-40C5-BB82-F70304EAD80B}" type="slidenum">
              <a:rPr lang="en-GB" smtClean="0"/>
              <a:t>21</a:t>
            </a:fld>
            <a:endParaRPr lang="en-GB"/>
          </a:p>
        </p:txBody>
      </p:sp>
    </p:spTree>
    <p:extLst>
      <p:ext uri="{BB962C8B-B14F-4D97-AF65-F5344CB8AC3E}">
        <p14:creationId xmlns:p14="http://schemas.microsoft.com/office/powerpoint/2010/main" val="2212513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7FDCA8-4958-40C5-BB82-F70304EAD80B}" type="slidenum">
              <a:rPr lang="en-GB" smtClean="0"/>
              <a:t>24</a:t>
            </a:fld>
            <a:endParaRPr lang="en-GB"/>
          </a:p>
        </p:txBody>
      </p:sp>
    </p:spTree>
    <p:extLst>
      <p:ext uri="{BB962C8B-B14F-4D97-AF65-F5344CB8AC3E}">
        <p14:creationId xmlns:p14="http://schemas.microsoft.com/office/powerpoint/2010/main" val="1518004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7FDCA8-4958-40C5-BB82-F70304EAD80B}" type="slidenum">
              <a:rPr lang="en-GB" smtClean="0"/>
              <a:t>25</a:t>
            </a:fld>
            <a:endParaRPr lang="en-GB"/>
          </a:p>
        </p:txBody>
      </p:sp>
    </p:spTree>
    <p:extLst>
      <p:ext uri="{BB962C8B-B14F-4D97-AF65-F5344CB8AC3E}">
        <p14:creationId xmlns:p14="http://schemas.microsoft.com/office/powerpoint/2010/main" val="636774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7FDCA8-4958-40C5-BB82-F70304EAD80B}" type="slidenum">
              <a:rPr lang="en-GB" smtClean="0"/>
              <a:t>27</a:t>
            </a:fld>
            <a:endParaRPr lang="en-GB"/>
          </a:p>
        </p:txBody>
      </p:sp>
    </p:spTree>
    <p:extLst>
      <p:ext uri="{BB962C8B-B14F-4D97-AF65-F5344CB8AC3E}">
        <p14:creationId xmlns:p14="http://schemas.microsoft.com/office/powerpoint/2010/main" val="1562467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7FDCA8-4958-40C5-BB82-F70304EAD80B}" type="slidenum">
              <a:rPr lang="en-GB" smtClean="0"/>
              <a:t>28</a:t>
            </a:fld>
            <a:endParaRPr lang="en-GB"/>
          </a:p>
        </p:txBody>
      </p:sp>
    </p:spTree>
    <p:extLst>
      <p:ext uri="{BB962C8B-B14F-4D97-AF65-F5344CB8AC3E}">
        <p14:creationId xmlns:p14="http://schemas.microsoft.com/office/powerpoint/2010/main" val="1421849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7FDCA8-4958-40C5-BB82-F70304EAD80B}" type="slidenum">
              <a:rPr lang="en-GB" smtClean="0"/>
              <a:t>44</a:t>
            </a:fld>
            <a:endParaRPr lang="en-GB"/>
          </a:p>
        </p:txBody>
      </p:sp>
    </p:spTree>
    <p:extLst>
      <p:ext uri="{BB962C8B-B14F-4D97-AF65-F5344CB8AC3E}">
        <p14:creationId xmlns:p14="http://schemas.microsoft.com/office/powerpoint/2010/main" val="598478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7FDCA8-4958-40C5-BB82-F70304EAD80B}" type="slidenum">
              <a:rPr lang="en-GB" smtClean="0"/>
              <a:t>48</a:t>
            </a:fld>
            <a:endParaRPr lang="en-GB"/>
          </a:p>
        </p:txBody>
      </p:sp>
    </p:spTree>
    <p:extLst>
      <p:ext uri="{BB962C8B-B14F-4D97-AF65-F5344CB8AC3E}">
        <p14:creationId xmlns:p14="http://schemas.microsoft.com/office/powerpoint/2010/main" val="2720550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B61BEF0D-F0BB-DE4B-95CE-6DB70DBA9567}" type="datetimeFigureOut">
              <a:rPr lang="en-US" smtClean="0"/>
              <a:pPr/>
              <a:t>5/10/2019</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194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8146E0-1977-46D9-8FEC-A304BB5047C0}" type="datetimeFigureOut">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48BBA5-E99E-4F40-9F5A-C6DDB77064A0}" type="slidenum">
              <a:rPr lang="en-GB" smtClean="0"/>
              <a:t>‹#›</a:t>
            </a:fld>
            <a:endParaRPr lang="en-GB"/>
          </a:p>
        </p:txBody>
      </p:sp>
    </p:spTree>
    <p:extLst>
      <p:ext uri="{BB962C8B-B14F-4D97-AF65-F5344CB8AC3E}">
        <p14:creationId xmlns:p14="http://schemas.microsoft.com/office/powerpoint/2010/main" val="386068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8146E0-1977-46D9-8FEC-A304BB5047C0}" type="datetimeFigureOut">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48BBA5-E99E-4F40-9F5A-C6DDB77064A0}" type="slidenum">
              <a:rPr lang="en-GB" smtClean="0"/>
              <a:t>‹#›</a:t>
            </a:fld>
            <a:endParaRPr lang="en-GB"/>
          </a:p>
        </p:txBody>
      </p:sp>
    </p:spTree>
    <p:extLst>
      <p:ext uri="{BB962C8B-B14F-4D97-AF65-F5344CB8AC3E}">
        <p14:creationId xmlns:p14="http://schemas.microsoft.com/office/powerpoint/2010/main" val="190056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36334-A895-49D0-B4F1-BEA99033ABAB}"/>
              </a:ext>
            </a:extLst>
          </p:cNvPr>
          <p:cNvSpPr>
            <a:spLocks noGrp="1"/>
          </p:cNvSpPr>
          <p:nvPr>
            <p:ph type="title" sz="quarter"/>
          </p:nvPr>
        </p:nvSpPr>
        <p:spPr>
          <a:xfrm>
            <a:off x="247651" y="381000"/>
            <a:ext cx="9891183" cy="66675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8E5FACA-C488-44B1-AE30-3CCF28112784}"/>
              </a:ext>
            </a:extLst>
          </p:cNvPr>
          <p:cNvSpPr>
            <a:spLocks noGrp="1"/>
          </p:cNvSpPr>
          <p:nvPr>
            <p:ph sz="quarter" idx="1"/>
          </p:nvPr>
        </p:nvSpPr>
        <p:spPr>
          <a:xfrm>
            <a:off x="342900" y="1409700"/>
            <a:ext cx="5706533" cy="2419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524FE6-EDCA-449F-8D72-CDDC31DBA213}"/>
              </a:ext>
            </a:extLst>
          </p:cNvPr>
          <p:cNvSpPr>
            <a:spLocks noGrp="1"/>
          </p:cNvSpPr>
          <p:nvPr>
            <p:ph sz="quarter" idx="2"/>
          </p:nvPr>
        </p:nvSpPr>
        <p:spPr>
          <a:xfrm>
            <a:off x="6252634" y="1409700"/>
            <a:ext cx="5706533" cy="2419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C5485AFE-BC7B-4556-9BA1-94A1B7A3B652}"/>
              </a:ext>
            </a:extLst>
          </p:cNvPr>
          <p:cNvSpPr>
            <a:spLocks noGrp="1"/>
          </p:cNvSpPr>
          <p:nvPr>
            <p:ph sz="quarter" idx="3"/>
          </p:nvPr>
        </p:nvSpPr>
        <p:spPr>
          <a:xfrm>
            <a:off x="342900" y="3981450"/>
            <a:ext cx="5706533" cy="2419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F846EDBA-DAAF-435C-B5F6-4DCA21250C03}"/>
              </a:ext>
            </a:extLst>
          </p:cNvPr>
          <p:cNvSpPr>
            <a:spLocks noGrp="1"/>
          </p:cNvSpPr>
          <p:nvPr>
            <p:ph sz="quarter" idx="4"/>
          </p:nvPr>
        </p:nvSpPr>
        <p:spPr>
          <a:xfrm>
            <a:off x="6252634" y="3981450"/>
            <a:ext cx="5706533" cy="2419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293315"/>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8146E0-1977-46D9-8FEC-A304BB5047C0}" type="datetimeFigureOut">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48BBA5-E99E-4F40-9F5A-C6DDB77064A0}" type="slidenum">
              <a:rPr lang="en-GB" smtClean="0"/>
              <a:t>‹#›</a:t>
            </a:fld>
            <a:endParaRPr lang="en-GB"/>
          </a:p>
        </p:txBody>
      </p:sp>
    </p:spTree>
    <p:extLst>
      <p:ext uri="{BB962C8B-B14F-4D97-AF65-F5344CB8AC3E}">
        <p14:creationId xmlns:p14="http://schemas.microsoft.com/office/powerpoint/2010/main" val="86407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8146E0-1977-46D9-8FEC-A304BB5047C0}" type="datetimeFigureOut">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48BBA5-E99E-4F40-9F5A-C6DDB77064A0}" type="slidenum">
              <a:rPr lang="en-GB" smtClean="0"/>
              <a:t>‹#›</a:t>
            </a:fld>
            <a:endParaRPr lang="en-GB"/>
          </a:p>
        </p:txBody>
      </p:sp>
    </p:spTree>
    <p:extLst>
      <p:ext uri="{BB962C8B-B14F-4D97-AF65-F5344CB8AC3E}">
        <p14:creationId xmlns:p14="http://schemas.microsoft.com/office/powerpoint/2010/main" val="266491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8146E0-1977-46D9-8FEC-A304BB5047C0}" type="datetimeFigureOut">
              <a:rPr lang="en-GB" smtClean="0"/>
              <a:t>10/05/2019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48BBA5-E99E-4F40-9F5A-C6DDB77064A0}" type="slidenum">
              <a:rPr lang="en-GB" smtClean="0"/>
              <a:t>‹#›</a:t>
            </a:fld>
            <a:endParaRPr lang="en-GB"/>
          </a:p>
        </p:txBody>
      </p:sp>
    </p:spTree>
    <p:extLst>
      <p:ext uri="{BB962C8B-B14F-4D97-AF65-F5344CB8AC3E}">
        <p14:creationId xmlns:p14="http://schemas.microsoft.com/office/powerpoint/2010/main" val="342728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8146E0-1977-46D9-8FEC-A304BB5047C0}" type="datetimeFigureOut">
              <a:rPr lang="en-GB" smtClean="0"/>
              <a:t>10/05/2019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348BBA5-E99E-4F40-9F5A-C6DDB77064A0}" type="slidenum">
              <a:rPr lang="en-GB" smtClean="0"/>
              <a:t>‹#›</a:t>
            </a:fld>
            <a:endParaRPr lang="en-GB"/>
          </a:p>
        </p:txBody>
      </p:sp>
    </p:spTree>
    <p:extLst>
      <p:ext uri="{BB962C8B-B14F-4D97-AF65-F5344CB8AC3E}">
        <p14:creationId xmlns:p14="http://schemas.microsoft.com/office/powerpoint/2010/main" val="211356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8146E0-1977-46D9-8FEC-A304BB5047C0}" type="datetimeFigureOut">
              <a:rPr lang="en-GB" smtClean="0"/>
              <a:t>10/05/2019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348BBA5-E99E-4F40-9F5A-C6DDB77064A0}" type="slidenum">
              <a:rPr lang="en-GB" smtClean="0"/>
              <a:t>‹#›</a:t>
            </a:fld>
            <a:endParaRPr lang="en-GB"/>
          </a:p>
        </p:txBody>
      </p:sp>
    </p:spTree>
    <p:extLst>
      <p:ext uri="{BB962C8B-B14F-4D97-AF65-F5344CB8AC3E}">
        <p14:creationId xmlns:p14="http://schemas.microsoft.com/office/powerpoint/2010/main" val="241440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8146E0-1977-46D9-8FEC-A304BB5047C0}" type="datetimeFigureOut">
              <a:rPr lang="en-GB" smtClean="0"/>
              <a:t>10/05/2019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348BBA5-E99E-4F40-9F5A-C6DDB77064A0}" type="slidenum">
              <a:rPr lang="en-GB" smtClean="0"/>
              <a:t>‹#›</a:t>
            </a:fld>
            <a:endParaRPr lang="en-GB"/>
          </a:p>
        </p:txBody>
      </p:sp>
    </p:spTree>
    <p:extLst>
      <p:ext uri="{BB962C8B-B14F-4D97-AF65-F5344CB8AC3E}">
        <p14:creationId xmlns:p14="http://schemas.microsoft.com/office/powerpoint/2010/main" val="387882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C58146E0-1977-46D9-8FEC-A304BB5047C0}" type="datetimeFigureOut">
              <a:rPr lang="en-GB" smtClean="0"/>
              <a:t>10/05/2019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0348BBA5-E99E-4F40-9F5A-C6DDB77064A0}" type="slidenum">
              <a:rPr lang="en-GB" smtClean="0"/>
              <a:t>‹#›</a:t>
            </a:fld>
            <a:endParaRPr lang="en-GB"/>
          </a:p>
        </p:txBody>
      </p:sp>
    </p:spTree>
    <p:extLst>
      <p:ext uri="{BB962C8B-B14F-4D97-AF65-F5344CB8AC3E}">
        <p14:creationId xmlns:p14="http://schemas.microsoft.com/office/powerpoint/2010/main" val="378059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58146E0-1977-46D9-8FEC-A304BB5047C0}" type="datetimeFigureOut">
              <a:rPr lang="en-GB" smtClean="0"/>
              <a:t>10/05/2019</a:t>
            </a:fld>
            <a:endParaRPr lang="en-GB"/>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0348BBA5-E99E-4F40-9F5A-C6DDB77064A0}" type="slidenum">
              <a:rPr lang="en-GB" smtClean="0"/>
              <a:t>‹#›</a:t>
            </a:fld>
            <a:endParaRPr lang="en-GB"/>
          </a:p>
        </p:txBody>
      </p:sp>
    </p:spTree>
    <p:extLst>
      <p:ext uri="{BB962C8B-B14F-4D97-AF65-F5344CB8AC3E}">
        <p14:creationId xmlns:p14="http://schemas.microsoft.com/office/powerpoint/2010/main" val="3006741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58146E0-1977-46D9-8FEC-A304BB5047C0}" type="datetimeFigureOut">
              <a:rPr lang="en-GB" smtClean="0"/>
              <a:t>10/05/2019</a:t>
            </a:fld>
            <a:endParaRPr lang="en-GB"/>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GB"/>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0348BBA5-E99E-4F40-9F5A-C6DDB77064A0}" type="slidenum">
              <a:rPr lang="en-GB" smtClean="0"/>
              <a:t>‹#›</a:t>
            </a:fld>
            <a:endParaRPr lang="en-GB"/>
          </a:p>
        </p:txBody>
      </p:sp>
    </p:spTree>
    <p:extLst>
      <p:ext uri="{BB962C8B-B14F-4D97-AF65-F5344CB8AC3E}">
        <p14:creationId xmlns:p14="http://schemas.microsoft.com/office/powerpoint/2010/main" val="266381802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superdatascience.com/blogs/convolutional-neural-networks-cnn-step-1b-relu-layer" TargetMode="External"/><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87FA87-5972-4BA9-A67D-35E6248FFFC0}"/>
              </a:ext>
            </a:extLst>
          </p:cNvPr>
          <p:cNvSpPr>
            <a:spLocks noGrp="1"/>
          </p:cNvSpPr>
          <p:nvPr>
            <p:ph type="ctrTitle"/>
          </p:nvPr>
        </p:nvSpPr>
        <p:spPr>
          <a:xfrm>
            <a:off x="767408" y="1582057"/>
            <a:ext cx="10657184" cy="2859314"/>
          </a:xfrm>
        </p:spPr>
        <p:txBody>
          <a:bodyPr>
            <a:normAutofit/>
          </a:bodyPr>
          <a:lstStyle/>
          <a:p>
            <a:pPr algn="ctr"/>
            <a:r>
              <a:rPr lang="en-US" sz="5400" b="1" dirty="0">
                <a:solidFill>
                  <a:srgbClr val="C00000"/>
                </a:solidFill>
                <a:latin typeface="Times New Roman" panose="02020603050405020304" pitchFamily="18" charset="0"/>
                <a:cs typeface="Times New Roman" panose="02020603050405020304" pitchFamily="18" charset="0"/>
              </a:rPr>
              <a:t>Artificial Neural Network </a:t>
            </a:r>
            <a:br>
              <a:rPr lang="en-US" sz="5400" b="1" dirty="0">
                <a:solidFill>
                  <a:srgbClr val="C00000"/>
                </a:solidFill>
                <a:latin typeface="Times New Roman" panose="02020603050405020304" pitchFamily="18" charset="0"/>
                <a:cs typeface="Times New Roman" panose="02020603050405020304" pitchFamily="18" charset="0"/>
              </a:rPr>
            </a:br>
            <a:r>
              <a:rPr lang="en-US" sz="5400" b="1" dirty="0">
                <a:solidFill>
                  <a:srgbClr val="C00000"/>
                </a:solidFill>
                <a:latin typeface="Times New Roman" panose="02020603050405020304" pitchFamily="18" charset="0"/>
                <a:cs typeface="Times New Roman" panose="02020603050405020304" pitchFamily="18" charset="0"/>
              </a:rPr>
              <a:t>and</a:t>
            </a:r>
            <a:br>
              <a:rPr lang="en-US" sz="5400" b="1" dirty="0">
                <a:solidFill>
                  <a:srgbClr val="C00000"/>
                </a:solidFill>
                <a:latin typeface="Times New Roman" panose="02020603050405020304" pitchFamily="18" charset="0"/>
                <a:cs typeface="Times New Roman" panose="02020603050405020304" pitchFamily="18" charset="0"/>
              </a:rPr>
            </a:br>
            <a:r>
              <a:rPr lang="en-US" sz="5400" b="1" dirty="0">
                <a:solidFill>
                  <a:srgbClr val="C00000"/>
                </a:solidFill>
                <a:latin typeface="Times New Roman" panose="02020603050405020304" pitchFamily="18" charset="0"/>
                <a:cs typeface="Times New Roman" panose="02020603050405020304" pitchFamily="18" charset="0"/>
              </a:rPr>
              <a:t>Convolutional Neural Network</a:t>
            </a:r>
            <a:endParaRPr lang="en-GB" sz="54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625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F353-1562-439C-881C-09110CE222BB}"/>
              </a:ext>
            </a:extLst>
          </p:cNvPr>
          <p:cNvSpPr>
            <a:spLocks noGrp="1"/>
          </p:cNvSpPr>
          <p:nvPr>
            <p:ph type="title"/>
          </p:nvPr>
        </p:nvSpPr>
        <p:spPr>
          <a:xfrm>
            <a:off x="487645" y="106601"/>
            <a:ext cx="10772775" cy="962544"/>
          </a:xfrm>
        </p:spPr>
        <p:txBody>
          <a:bodyPr/>
          <a:lstStyle/>
          <a:p>
            <a:r>
              <a:rPr lang="en-US" dirty="0">
                <a:solidFill>
                  <a:srgbClr val="FF0000"/>
                </a:solidFill>
                <a:latin typeface="Times New Roman" panose="02020603050405020304" pitchFamily="18" charset="0"/>
                <a:cs typeface="Times New Roman" panose="02020603050405020304" pitchFamily="18" charset="0"/>
              </a:rPr>
              <a:t>Various losses in NN</a:t>
            </a:r>
          </a:p>
        </p:txBody>
      </p:sp>
      <p:sp>
        <p:nvSpPr>
          <p:cNvPr id="3" name="Content Placeholder 2">
            <a:extLst>
              <a:ext uri="{FF2B5EF4-FFF2-40B4-BE49-F238E27FC236}">
                <a16:creationId xmlns:a16="http://schemas.microsoft.com/office/drawing/2014/main" id="{1CDA6D21-56B0-4D71-BDBF-7F6875D9D445}"/>
              </a:ext>
            </a:extLst>
          </p:cNvPr>
          <p:cNvSpPr>
            <a:spLocks noGrp="1"/>
          </p:cNvSpPr>
          <p:nvPr>
            <p:ph idx="1"/>
          </p:nvPr>
        </p:nvSpPr>
        <p:spPr>
          <a:xfrm>
            <a:off x="703951" y="1069145"/>
            <a:ext cx="10753725" cy="5682254"/>
          </a:xfrm>
        </p:spPr>
        <p:txBody>
          <a:bodyPr>
            <a:noAutofit/>
          </a:bodyPr>
          <a:lstStyle/>
          <a:p>
            <a:pPr>
              <a:lnSpc>
                <a:spcPct val="1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main aim of  Loss Function is find the </a:t>
            </a:r>
            <a:r>
              <a:rPr lang="en-US" sz="2000" dirty="0">
                <a:solidFill>
                  <a:srgbClr val="7030A0"/>
                </a:solidFill>
                <a:latin typeface="Times New Roman" panose="02020603050405020304" pitchFamily="18" charset="0"/>
                <a:cs typeface="Times New Roman" panose="02020603050405020304" pitchFamily="18" charset="0"/>
              </a:rPr>
              <a:t>loss/error between the predicted value and actual value</a:t>
            </a:r>
            <a:r>
              <a:rPr lang="en-US" sz="2000" dirty="0">
                <a:latin typeface="Times New Roman" panose="02020603050405020304" pitchFamily="18" charset="0"/>
                <a:cs typeface="Times New Roman" panose="02020603050405020304" pitchFamily="18" charset="0"/>
              </a:rPr>
              <a:t>. There are many loss function available such as,</a:t>
            </a:r>
          </a:p>
          <a:p>
            <a:pPr>
              <a:buFont typeface="Wingdings" panose="05000000000000000000" pitchFamily="2" charset="2"/>
              <a:buChar char="Ø"/>
            </a:pPr>
            <a:endParaRPr lang="en-US" sz="1500" dirty="0">
              <a:latin typeface="Times New Roman" panose="02020603050405020304" pitchFamily="18" charset="0"/>
              <a:cs typeface="Times New Roman" panose="02020603050405020304" pitchFamily="18" charset="0"/>
            </a:endParaRPr>
          </a:p>
          <a:p>
            <a:pPr marL="518922" lvl="1" indent="-514350">
              <a:buAutoNum type="romanLcParenR"/>
            </a:pPr>
            <a:r>
              <a:rPr lang="en-US" sz="2000" dirty="0">
                <a:latin typeface="Times New Roman" panose="02020603050405020304" pitchFamily="18" charset="0"/>
                <a:cs typeface="Times New Roman" panose="02020603050405020304" pitchFamily="18" charset="0"/>
              </a:rPr>
              <a:t>Mean Squared Error: (most commonly used)</a:t>
            </a:r>
          </a:p>
          <a:p>
            <a:pPr marL="518922" lvl="1" indent="-514350">
              <a:buAutoNum type="romanLcParenR"/>
            </a:pPr>
            <a:endParaRPr lang="en-US" sz="2000" dirty="0">
              <a:latin typeface="Times New Roman" panose="02020603050405020304" pitchFamily="18" charset="0"/>
              <a:cs typeface="Times New Roman" panose="02020603050405020304" pitchFamily="18" charset="0"/>
            </a:endParaRPr>
          </a:p>
          <a:p>
            <a:pPr marL="4572" lvl="1"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ii)     Mean Squared Logarithmic Error:</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iii)    Mean Absolute Error:</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iv)    Mean Absolute Percentage Error:</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DE84A77-A84F-4B32-BC63-2B4D951E7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4435" y="2496264"/>
            <a:ext cx="2712484" cy="785759"/>
          </a:xfrm>
          <a:prstGeom prst="rect">
            <a:avLst/>
          </a:prstGeom>
        </p:spPr>
      </p:pic>
      <p:pic>
        <p:nvPicPr>
          <p:cNvPr id="7" name="Picture 6">
            <a:extLst>
              <a:ext uri="{FF2B5EF4-FFF2-40B4-BE49-F238E27FC236}">
                <a16:creationId xmlns:a16="http://schemas.microsoft.com/office/drawing/2014/main" id="{25C38F39-263B-423A-AFF6-C58D99959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4435" y="3682491"/>
            <a:ext cx="3238952" cy="628738"/>
          </a:xfrm>
          <a:prstGeom prst="rect">
            <a:avLst/>
          </a:prstGeom>
        </p:spPr>
      </p:pic>
      <p:pic>
        <p:nvPicPr>
          <p:cNvPr id="9" name="Picture 8">
            <a:extLst>
              <a:ext uri="{FF2B5EF4-FFF2-40B4-BE49-F238E27FC236}">
                <a16:creationId xmlns:a16="http://schemas.microsoft.com/office/drawing/2014/main" id="{959F668E-CC8E-4459-9764-98A32213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0677" y="4906315"/>
            <a:ext cx="2405920" cy="748681"/>
          </a:xfrm>
          <a:prstGeom prst="rect">
            <a:avLst/>
          </a:prstGeom>
        </p:spPr>
      </p:pic>
      <p:pic>
        <p:nvPicPr>
          <p:cNvPr id="11" name="Picture 10">
            <a:extLst>
              <a:ext uri="{FF2B5EF4-FFF2-40B4-BE49-F238E27FC236}">
                <a16:creationId xmlns:a16="http://schemas.microsoft.com/office/drawing/2014/main" id="{58C027AA-FA24-4AD5-ADBF-584A97E722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5015" y="6130812"/>
            <a:ext cx="2381582" cy="609685"/>
          </a:xfrm>
          <a:prstGeom prst="rect">
            <a:avLst/>
          </a:prstGeom>
        </p:spPr>
      </p:pic>
      <p:sp>
        <p:nvSpPr>
          <p:cNvPr id="12" name="Content Placeholder 2">
            <a:extLst>
              <a:ext uri="{FF2B5EF4-FFF2-40B4-BE49-F238E27FC236}">
                <a16:creationId xmlns:a16="http://schemas.microsoft.com/office/drawing/2014/main" id="{B36728FA-CEFA-4741-8AE9-8709D4A5CD80}"/>
              </a:ext>
            </a:extLst>
          </p:cNvPr>
          <p:cNvSpPr txBox="1">
            <a:spLocks/>
          </p:cNvSpPr>
          <p:nvPr/>
        </p:nvSpPr>
        <p:spPr>
          <a:xfrm>
            <a:off x="7052546" y="2225834"/>
            <a:ext cx="4046656" cy="165175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Font typeface="Arial" pitchFamily="34" charset="0"/>
              <a:buNone/>
            </a:pPr>
            <a:r>
              <a:rPr lang="en-US" sz="2000" dirty="0">
                <a:latin typeface="Times New Roman" panose="02020603050405020304" pitchFamily="18" charset="0"/>
                <a:cs typeface="Times New Roman" panose="02020603050405020304" pitchFamily="18" charset="0"/>
              </a:rPr>
              <a:t>Where</a:t>
            </a:r>
          </a:p>
          <a:p>
            <a:pPr marL="0" indent="0">
              <a:buNone/>
            </a:pPr>
            <a:r>
              <a:rPr lang="az-Cyrl-AZ" sz="2000" dirty="0">
                <a:latin typeface="Times New Roman" panose="02020603050405020304" pitchFamily="18" charset="0"/>
                <a:cs typeface="Times New Roman" panose="02020603050405020304" pitchFamily="18" charset="0"/>
              </a:rPr>
              <a:t>Ӯ</a:t>
            </a:r>
            <a:r>
              <a:rPr lang="en-US" sz="2000" dirty="0">
                <a:latin typeface="Times New Roman" panose="02020603050405020304" pitchFamily="18" charset="0"/>
                <a:cs typeface="Times New Roman" panose="02020603050405020304" pitchFamily="18" charset="0"/>
              </a:rPr>
              <a:t>  - predicted value</a:t>
            </a:r>
          </a:p>
          <a:p>
            <a:pPr marL="0" indent="0">
              <a:buNone/>
            </a:pPr>
            <a:r>
              <a:rPr lang="en-US" sz="2000" dirty="0">
                <a:latin typeface="Times New Roman" panose="02020603050405020304" pitchFamily="18" charset="0"/>
                <a:cs typeface="Times New Roman" panose="02020603050405020304" pitchFamily="18" charset="0"/>
              </a:rPr>
              <a:t>Y  - real value</a:t>
            </a:r>
          </a:p>
        </p:txBody>
      </p:sp>
    </p:spTree>
    <p:extLst>
      <p:ext uri="{BB962C8B-B14F-4D97-AF65-F5344CB8AC3E}">
        <p14:creationId xmlns:p14="http://schemas.microsoft.com/office/powerpoint/2010/main" val="29146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F353-1562-439C-881C-09110CE222BB}"/>
              </a:ext>
            </a:extLst>
          </p:cNvPr>
          <p:cNvSpPr>
            <a:spLocks noGrp="1"/>
          </p:cNvSpPr>
          <p:nvPr>
            <p:ph type="title"/>
          </p:nvPr>
        </p:nvSpPr>
        <p:spPr>
          <a:xfrm>
            <a:off x="487645" y="106601"/>
            <a:ext cx="10772775" cy="962544"/>
          </a:xfrm>
        </p:spPr>
        <p:txBody>
          <a:bodyPr/>
          <a:lstStyle/>
          <a:p>
            <a:r>
              <a:rPr lang="en-US" dirty="0">
                <a:solidFill>
                  <a:srgbClr val="FF0000"/>
                </a:solidFill>
                <a:latin typeface="Times New Roman" panose="02020603050405020304" pitchFamily="18" charset="0"/>
                <a:cs typeface="Times New Roman" panose="02020603050405020304" pitchFamily="18" charset="0"/>
              </a:rPr>
              <a:t>Various losses in NN</a:t>
            </a:r>
          </a:p>
        </p:txBody>
      </p:sp>
      <p:sp>
        <p:nvSpPr>
          <p:cNvPr id="3" name="Content Placeholder 2">
            <a:extLst>
              <a:ext uri="{FF2B5EF4-FFF2-40B4-BE49-F238E27FC236}">
                <a16:creationId xmlns:a16="http://schemas.microsoft.com/office/drawing/2014/main" id="{1CDA6D21-56B0-4D71-BDBF-7F6875D9D445}"/>
              </a:ext>
            </a:extLst>
          </p:cNvPr>
          <p:cNvSpPr>
            <a:spLocks noGrp="1"/>
          </p:cNvSpPr>
          <p:nvPr>
            <p:ph idx="1"/>
          </p:nvPr>
        </p:nvSpPr>
        <p:spPr>
          <a:xfrm>
            <a:off x="703951" y="1069145"/>
            <a:ext cx="10753725" cy="5682254"/>
          </a:xfrm>
        </p:spPr>
        <p:txBody>
          <a:bodyPr>
            <a:noAutofit/>
          </a:bodyPr>
          <a:lstStyle/>
          <a:p>
            <a:pPr marL="0" indent="0">
              <a:buNone/>
            </a:pPr>
            <a:endParaRPr lang="en-US" sz="1500" dirty="0">
              <a:latin typeface="Times New Roman" panose="02020603050405020304" pitchFamily="18" charset="0"/>
              <a:cs typeface="Times New Roman" panose="02020603050405020304" pitchFamily="18" charset="0"/>
            </a:endParaRPr>
          </a:p>
          <a:p>
            <a:pPr marL="4572" lvl="1" indent="0">
              <a:buNone/>
            </a:pPr>
            <a:r>
              <a:rPr lang="en-US" sz="2000" dirty="0">
                <a:latin typeface="Times New Roman" panose="02020603050405020304" pitchFamily="18" charset="0"/>
                <a:cs typeface="Times New Roman" panose="02020603050405020304" pitchFamily="18" charset="0"/>
              </a:rPr>
              <a:t>v)  L1 loss function:</a:t>
            </a: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r>
              <a:rPr lang="en-US" sz="2000" dirty="0">
                <a:latin typeface="Times New Roman" panose="02020603050405020304" pitchFamily="18" charset="0"/>
                <a:cs typeface="Times New Roman" panose="02020603050405020304" pitchFamily="18" charset="0"/>
              </a:rPr>
              <a:t>vi) L2 loss function:</a:t>
            </a: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r>
              <a:rPr lang="en-US" sz="2000" dirty="0">
                <a:latin typeface="Times New Roman" panose="02020603050405020304" pitchFamily="18" charset="0"/>
                <a:cs typeface="Times New Roman" panose="02020603050405020304" pitchFamily="18" charset="0"/>
              </a:rPr>
              <a:t>vii) Cross Entropy loss function:</a:t>
            </a: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r>
              <a:rPr lang="en-US" sz="2000" dirty="0">
                <a:latin typeface="Times New Roman" panose="02020603050405020304" pitchFamily="18" charset="0"/>
                <a:cs typeface="Times New Roman" panose="02020603050405020304" pitchFamily="18" charset="0"/>
              </a:rPr>
              <a:t>viii) Negative Logarithmic Likelihood loss function:</a:t>
            </a:r>
          </a:p>
        </p:txBody>
      </p:sp>
      <p:sp>
        <p:nvSpPr>
          <p:cNvPr id="12" name="Content Placeholder 2">
            <a:extLst>
              <a:ext uri="{FF2B5EF4-FFF2-40B4-BE49-F238E27FC236}">
                <a16:creationId xmlns:a16="http://schemas.microsoft.com/office/drawing/2014/main" id="{B36728FA-CEFA-4741-8AE9-8709D4A5CD80}"/>
              </a:ext>
            </a:extLst>
          </p:cNvPr>
          <p:cNvSpPr txBox="1">
            <a:spLocks/>
          </p:cNvSpPr>
          <p:nvPr/>
        </p:nvSpPr>
        <p:spPr>
          <a:xfrm>
            <a:off x="7052546" y="2225834"/>
            <a:ext cx="4046656" cy="165175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Font typeface="Arial" pitchFamily="34" charset="0"/>
              <a:buNone/>
            </a:pPr>
            <a:r>
              <a:rPr lang="en-US" sz="2000" dirty="0">
                <a:latin typeface="Times New Roman" panose="02020603050405020304" pitchFamily="18" charset="0"/>
                <a:cs typeface="Times New Roman" panose="02020603050405020304" pitchFamily="18" charset="0"/>
              </a:rPr>
              <a:t>Where</a:t>
            </a:r>
          </a:p>
          <a:p>
            <a:pPr marL="0" indent="0">
              <a:buNone/>
            </a:pPr>
            <a:r>
              <a:rPr lang="az-Cyrl-AZ" sz="2000" dirty="0">
                <a:latin typeface="Times New Roman" panose="02020603050405020304" pitchFamily="18" charset="0"/>
                <a:cs typeface="Times New Roman" panose="02020603050405020304" pitchFamily="18" charset="0"/>
              </a:rPr>
              <a:t>Ӯ</a:t>
            </a:r>
            <a:r>
              <a:rPr lang="en-US" sz="2000" dirty="0">
                <a:latin typeface="Times New Roman" panose="02020603050405020304" pitchFamily="18" charset="0"/>
                <a:cs typeface="Times New Roman" panose="02020603050405020304" pitchFamily="18" charset="0"/>
              </a:rPr>
              <a:t>  - predicted value</a:t>
            </a:r>
          </a:p>
          <a:p>
            <a:pPr marL="0" indent="0">
              <a:buNone/>
            </a:pPr>
            <a:r>
              <a:rPr lang="en-US" sz="2000" dirty="0">
                <a:latin typeface="Times New Roman" panose="02020603050405020304" pitchFamily="18" charset="0"/>
                <a:cs typeface="Times New Roman" panose="02020603050405020304" pitchFamily="18" charset="0"/>
              </a:rPr>
              <a:t>Y  - real value</a:t>
            </a:r>
          </a:p>
        </p:txBody>
      </p:sp>
      <p:pic>
        <p:nvPicPr>
          <p:cNvPr id="6" name="Picture 5">
            <a:extLst>
              <a:ext uri="{FF2B5EF4-FFF2-40B4-BE49-F238E27FC236}">
                <a16:creationId xmlns:a16="http://schemas.microsoft.com/office/drawing/2014/main" id="{8795BF21-FE5B-4383-8D40-82DB1BB1E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908" y="1745899"/>
            <a:ext cx="1695687" cy="571580"/>
          </a:xfrm>
          <a:prstGeom prst="rect">
            <a:avLst/>
          </a:prstGeom>
        </p:spPr>
      </p:pic>
      <p:pic>
        <p:nvPicPr>
          <p:cNvPr id="10" name="Picture 9">
            <a:extLst>
              <a:ext uri="{FF2B5EF4-FFF2-40B4-BE49-F238E27FC236}">
                <a16:creationId xmlns:a16="http://schemas.microsoft.com/office/drawing/2014/main" id="{1B653F29-D70D-4EC5-9360-8B973D953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351" y="3143210"/>
            <a:ext cx="1819529" cy="571580"/>
          </a:xfrm>
          <a:prstGeom prst="rect">
            <a:avLst/>
          </a:prstGeom>
        </p:spPr>
      </p:pic>
      <p:pic>
        <p:nvPicPr>
          <p:cNvPr id="14" name="Picture 13">
            <a:extLst>
              <a:ext uri="{FF2B5EF4-FFF2-40B4-BE49-F238E27FC236}">
                <a16:creationId xmlns:a16="http://schemas.microsoft.com/office/drawing/2014/main" id="{F183C9F3-B437-4159-8633-837C7BACD0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956" y="4532875"/>
            <a:ext cx="4105848" cy="600159"/>
          </a:xfrm>
          <a:prstGeom prst="rect">
            <a:avLst/>
          </a:prstGeom>
        </p:spPr>
      </p:pic>
      <p:pic>
        <p:nvPicPr>
          <p:cNvPr id="16" name="Picture 15">
            <a:extLst>
              <a:ext uri="{FF2B5EF4-FFF2-40B4-BE49-F238E27FC236}">
                <a16:creationId xmlns:a16="http://schemas.microsoft.com/office/drawing/2014/main" id="{E1942DAC-260D-4425-AA5E-19081B6F2A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4771" y="5788855"/>
            <a:ext cx="1876687" cy="657317"/>
          </a:xfrm>
          <a:prstGeom prst="rect">
            <a:avLst/>
          </a:prstGeom>
        </p:spPr>
      </p:pic>
    </p:spTree>
    <p:extLst>
      <p:ext uri="{BB962C8B-B14F-4D97-AF65-F5344CB8AC3E}">
        <p14:creationId xmlns:p14="http://schemas.microsoft.com/office/powerpoint/2010/main" val="113720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F353-1562-439C-881C-09110CE222BB}"/>
              </a:ext>
            </a:extLst>
          </p:cNvPr>
          <p:cNvSpPr>
            <a:spLocks noGrp="1"/>
          </p:cNvSpPr>
          <p:nvPr>
            <p:ph type="title"/>
          </p:nvPr>
        </p:nvSpPr>
        <p:spPr>
          <a:xfrm>
            <a:off x="487645" y="106601"/>
            <a:ext cx="10772775" cy="962544"/>
          </a:xfrm>
        </p:spPr>
        <p:txBody>
          <a:bodyPr/>
          <a:lstStyle/>
          <a:p>
            <a:r>
              <a:rPr lang="en-US" dirty="0">
                <a:solidFill>
                  <a:srgbClr val="FF0000"/>
                </a:solidFill>
                <a:latin typeface="Times New Roman" panose="02020603050405020304" pitchFamily="18" charset="0"/>
                <a:cs typeface="Times New Roman" panose="02020603050405020304" pitchFamily="18" charset="0"/>
              </a:rPr>
              <a:t>Various losses in NN</a:t>
            </a:r>
          </a:p>
        </p:txBody>
      </p:sp>
      <p:sp>
        <p:nvSpPr>
          <p:cNvPr id="3" name="Content Placeholder 2">
            <a:extLst>
              <a:ext uri="{FF2B5EF4-FFF2-40B4-BE49-F238E27FC236}">
                <a16:creationId xmlns:a16="http://schemas.microsoft.com/office/drawing/2014/main" id="{1CDA6D21-56B0-4D71-BDBF-7F6875D9D445}"/>
              </a:ext>
            </a:extLst>
          </p:cNvPr>
          <p:cNvSpPr>
            <a:spLocks noGrp="1"/>
          </p:cNvSpPr>
          <p:nvPr>
            <p:ph idx="1"/>
          </p:nvPr>
        </p:nvSpPr>
        <p:spPr>
          <a:xfrm>
            <a:off x="719137" y="1237726"/>
            <a:ext cx="10753725" cy="5682254"/>
          </a:xfrm>
        </p:spPr>
        <p:txBody>
          <a:bodyPr>
            <a:noAutofit/>
          </a:bodyPr>
          <a:lstStyle/>
          <a:p>
            <a:pPr marL="0" indent="0">
              <a:buNone/>
            </a:pPr>
            <a:endParaRPr lang="en-US" sz="1500" dirty="0">
              <a:latin typeface="Times New Roman" panose="02020603050405020304" pitchFamily="18" charset="0"/>
              <a:cs typeface="Times New Roman" panose="02020603050405020304" pitchFamily="18" charset="0"/>
            </a:endParaRPr>
          </a:p>
          <a:p>
            <a:pPr marL="4572" lvl="1" indent="0">
              <a:buNone/>
            </a:pPr>
            <a:r>
              <a:rPr lang="en-US" sz="2000" dirty="0">
                <a:latin typeface="Times New Roman" panose="02020603050405020304" pitchFamily="18" charset="0"/>
                <a:cs typeface="Times New Roman" panose="02020603050405020304" pitchFamily="18" charset="0"/>
              </a:rPr>
              <a:t>ix) Poisson loss function:</a:t>
            </a: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r>
              <a:rPr lang="en-US" sz="2000" dirty="0">
                <a:latin typeface="Times New Roman" panose="02020603050405020304" pitchFamily="18" charset="0"/>
                <a:cs typeface="Times New Roman" panose="02020603050405020304" pitchFamily="18" charset="0"/>
              </a:rPr>
              <a:t>x) Hinge loss function:</a:t>
            </a: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r>
              <a:rPr lang="en-US" sz="2000" dirty="0">
                <a:latin typeface="Times New Roman" panose="02020603050405020304" pitchFamily="18" charset="0"/>
                <a:cs typeface="Times New Roman" panose="02020603050405020304" pitchFamily="18" charset="0"/>
              </a:rPr>
              <a:t>xi) Squared Hinge loss function:</a:t>
            </a:r>
          </a:p>
          <a:p>
            <a:pPr marL="4572" lvl="1" indent="0">
              <a:buNone/>
            </a:pPr>
            <a:endParaRPr lang="en-US" sz="2000" dirty="0">
              <a:latin typeface="Times New Roman" panose="02020603050405020304" pitchFamily="18" charset="0"/>
              <a:cs typeface="Times New Roman" panose="02020603050405020304" pitchFamily="18" charset="0"/>
            </a:endParaRPr>
          </a:p>
        </p:txBody>
      </p:sp>
      <p:sp>
        <p:nvSpPr>
          <p:cNvPr id="12" name="Content Placeholder 2">
            <a:extLst>
              <a:ext uri="{FF2B5EF4-FFF2-40B4-BE49-F238E27FC236}">
                <a16:creationId xmlns:a16="http://schemas.microsoft.com/office/drawing/2014/main" id="{B36728FA-CEFA-4741-8AE9-8709D4A5CD80}"/>
              </a:ext>
            </a:extLst>
          </p:cNvPr>
          <p:cNvSpPr txBox="1">
            <a:spLocks/>
          </p:cNvSpPr>
          <p:nvPr/>
        </p:nvSpPr>
        <p:spPr>
          <a:xfrm>
            <a:off x="6814007" y="2159573"/>
            <a:ext cx="4046656" cy="165175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Font typeface="Arial" pitchFamily="34" charset="0"/>
              <a:buNone/>
            </a:pPr>
            <a:r>
              <a:rPr lang="en-US" sz="2000" dirty="0">
                <a:latin typeface="Times New Roman" panose="02020603050405020304" pitchFamily="18" charset="0"/>
                <a:cs typeface="Times New Roman" panose="02020603050405020304" pitchFamily="18" charset="0"/>
              </a:rPr>
              <a:t>Where</a:t>
            </a:r>
          </a:p>
          <a:p>
            <a:pPr marL="0" indent="0">
              <a:buNone/>
            </a:pPr>
            <a:r>
              <a:rPr lang="az-Cyrl-AZ" sz="2000" dirty="0">
                <a:latin typeface="Times New Roman" panose="02020603050405020304" pitchFamily="18" charset="0"/>
                <a:cs typeface="Times New Roman" panose="02020603050405020304" pitchFamily="18" charset="0"/>
              </a:rPr>
              <a:t>Ӯ</a:t>
            </a:r>
            <a:r>
              <a:rPr lang="en-US" sz="2000" dirty="0">
                <a:latin typeface="Times New Roman" panose="02020603050405020304" pitchFamily="18" charset="0"/>
                <a:cs typeface="Times New Roman" panose="02020603050405020304" pitchFamily="18" charset="0"/>
              </a:rPr>
              <a:t>  - predicted value</a:t>
            </a:r>
          </a:p>
          <a:p>
            <a:pPr marL="0" indent="0">
              <a:buNone/>
            </a:pPr>
            <a:r>
              <a:rPr lang="en-US" sz="2000" dirty="0">
                <a:latin typeface="Times New Roman" panose="02020603050405020304" pitchFamily="18" charset="0"/>
                <a:cs typeface="Times New Roman" panose="02020603050405020304" pitchFamily="18" charset="0"/>
              </a:rPr>
              <a:t>Y  - real value</a:t>
            </a:r>
          </a:p>
        </p:txBody>
      </p:sp>
      <p:pic>
        <p:nvPicPr>
          <p:cNvPr id="5" name="Picture 4">
            <a:extLst>
              <a:ext uri="{FF2B5EF4-FFF2-40B4-BE49-F238E27FC236}">
                <a16:creationId xmlns:a16="http://schemas.microsoft.com/office/drawing/2014/main" id="{9568A1BB-3F5C-46FE-AC52-BCB8CA4DF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527" y="1994977"/>
            <a:ext cx="3426293" cy="747555"/>
          </a:xfrm>
          <a:prstGeom prst="rect">
            <a:avLst/>
          </a:prstGeom>
        </p:spPr>
      </p:pic>
      <p:pic>
        <p:nvPicPr>
          <p:cNvPr id="8" name="Picture 7">
            <a:extLst>
              <a:ext uri="{FF2B5EF4-FFF2-40B4-BE49-F238E27FC236}">
                <a16:creationId xmlns:a16="http://schemas.microsoft.com/office/drawing/2014/main" id="{4E61919E-7F66-4725-8237-1AFE45E16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527" y="3331298"/>
            <a:ext cx="3317276" cy="747555"/>
          </a:xfrm>
          <a:prstGeom prst="rect">
            <a:avLst/>
          </a:prstGeom>
        </p:spPr>
      </p:pic>
      <p:pic>
        <p:nvPicPr>
          <p:cNvPr id="11" name="Picture 10">
            <a:extLst>
              <a:ext uri="{FF2B5EF4-FFF2-40B4-BE49-F238E27FC236}">
                <a16:creationId xmlns:a16="http://schemas.microsoft.com/office/drawing/2014/main" id="{B9ECFE53-C3B0-4CBB-A2B0-2D49E5A114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941" y="4750843"/>
            <a:ext cx="3830091" cy="730111"/>
          </a:xfrm>
          <a:prstGeom prst="rect">
            <a:avLst/>
          </a:prstGeom>
        </p:spPr>
      </p:pic>
    </p:spTree>
    <p:extLst>
      <p:ext uri="{BB962C8B-B14F-4D97-AF65-F5344CB8AC3E}">
        <p14:creationId xmlns:p14="http://schemas.microsoft.com/office/powerpoint/2010/main" val="359036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F353-1562-439C-881C-09110CE222BB}"/>
              </a:ext>
            </a:extLst>
          </p:cNvPr>
          <p:cNvSpPr>
            <a:spLocks noGrp="1"/>
          </p:cNvSpPr>
          <p:nvPr>
            <p:ph type="title"/>
          </p:nvPr>
        </p:nvSpPr>
        <p:spPr>
          <a:xfrm>
            <a:off x="487645" y="106601"/>
            <a:ext cx="10772775" cy="962544"/>
          </a:xfrm>
        </p:spPr>
        <p:txBody>
          <a:bodyPr/>
          <a:lstStyle/>
          <a:p>
            <a:r>
              <a:rPr lang="en-US" dirty="0">
                <a:solidFill>
                  <a:srgbClr val="FF0000"/>
                </a:solidFill>
                <a:latin typeface="Times New Roman" panose="02020603050405020304" pitchFamily="18" charset="0"/>
                <a:cs typeface="Times New Roman" panose="02020603050405020304" pitchFamily="18" charset="0"/>
              </a:rPr>
              <a:t>Optimizers</a:t>
            </a:r>
          </a:p>
        </p:txBody>
      </p:sp>
      <p:sp>
        <p:nvSpPr>
          <p:cNvPr id="6" name="Content Placeholder 5">
            <a:extLst>
              <a:ext uri="{FF2B5EF4-FFF2-40B4-BE49-F238E27FC236}">
                <a16:creationId xmlns:a16="http://schemas.microsoft.com/office/drawing/2014/main" id="{A18DFBF0-1293-4F28-BEAB-0ADF543CBD2A}"/>
              </a:ext>
            </a:extLst>
          </p:cNvPr>
          <p:cNvSpPr>
            <a:spLocks noGrp="1"/>
          </p:cNvSpPr>
          <p:nvPr>
            <p:ph idx="1"/>
          </p:nvPr>
        </p:nvSpPr>
        <p:spPr>
          <a:xfrm>
            <a:off x="676656" y="1192696"/>
            <a:ext cx="10753725" cy="4585169"/>
          </a:xfrm>
        </p:spPr>
        <p:txBody>
          <a:bodyPr>
            <a:normAutofit lnSpcReduction="10000"/>
          </a:bodyPr>
          <a:lstStyle/>
          <a:p>
            <a:pPr>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During the training process,</a:t>
            </a:r>
          </a:p>
          <a:p>
            <a:pPr lvl="2">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we calculate the loss function,</a:t>
            </a:r>
          </a:p>
          <a:p>
            <a:pPr lvl="2">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we tweak and change the parameters (weights) of our model to try and minimize that loss function, </a:t>
            </a:r>
          </a:p>
          <a:p>
            <a:pPr lvl="2">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At the end, we make our predictions as correct as possible. </a:t>
            </a:r>
          </a:p>
          <a:p>
            <a:endParaRPr lang="en-US" sz="2200" dirty="0">
              <a:latin typeface="Times New Roman" panose="02020603050405020304" pitchFamily="18" charset="0"/>
              <a:cs typeface="Times New Roman" panose="02020603050405020304" pitchFamily="18" charset="0"/>
            </a:endParaRPr>
          </a:p>
          <a:p>
            <a:r>
              <a:rPr lang="en-US" sz="2200" dirty="0">
                <a:solidFill>
                  <a:srgbClr val="7030A0"/>
                </a:solidFill>
                <a:latin typeface="Times New Roman" panose="02020603050405020304" pitchFamily="18" charset="0"/>
                <a:cs typeface="Times New Roman" panose="02020603050405020304" pitchFamily="18" charset="0"/>
              </a:rPr>
              <a:t>But how exactly do you do that?</a:t>
            </a:r>
          </a:p>
          <a:p>
            <a:r>
              <a:rPr lang="en-US" sz="2200" dirty="0">
                <a:solidFill>
                  <a:srgbClr val="7030A0"/>
                </a:solidFill>
                <a:latin typeface="Times New Roman" panose="02020603050405020304" pitchFamily="18" charset="0"/>
                <a:cs typeface="Times New Roman" panose="02020603050405020304" pitchFamily="18" charset="0"/>
              </a:rPr>
              <a:t>How do you change the parameters of your model?</a:t>
            </a:r>
          </a:p>
          <a:p>
            <a:r>
              <a:rPr lang="en-US" sz="2200" dirty="0">
                <a:solidFill>
                  <a:srgbClr val="7030A0"/>
                </a:solidFill>
                <a:latin typeface="Times New Roman" panose="02020603050405020304" pitchFamily="18" charset="0"/>
                <a:cs typeface="Times New Roman" panose="02020603050405020304" pitchFamily="18" charset="0"/>
              </a:rPr>
              <a:t>by how much?</a:t>
            </a:r>
          </a:p>
          <a:p>
            <a:r>
              <a:rPr lang="en-US" sz="2200" dirty="0">
                <a:solidFill>
                  <a:srgbClr val="7030A0"/>
                </a:solidFill>
                <a:latin typeface="Times New Roman" panose="02020603050405020304" pitchFamily="18" charset="0"/>
                <a:cs typeface="Times New Roman" panose="02020603050405020304" pitchFamily="18" charset="0"/>
              </a:rPr>
              <a:t>When to update the weights?</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 answer is Optimizer…</a:t>
            </a:r>
          </a:p>
        </p:txBody>
      </p:sp>
    </p:spTree>
    <p:extLst>
      <p:ext uri="{BB962C8B-B14F-4D97-AF65-F5344CB8AC3E}">
        <p14:creationId xmlns:p14="http://schemas.microsoft.com/office/powerpoint/2010/main" val="112519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F353-1562-439C-881C-09110CE222BB}"/>
              </a:ext>
            </a:extLst>
          </p:cNvPr>
          <p:cNvSpPr>
            <a:spLocks noGrp="1"/>
          </p:cNvSpPr>
          <p:nvPr>
            <p:ph type="title"/>
          </p:nvPr>
        </p:nvSpPr>
        <p:spPr>
          <a:xfrm>
            <a:off x="487645" y="106601"/>
            <a:ext cx="10772775" cy="962544"/>
          </a:xfrm>
        </p:spPr>
        <p:txBody>
          <a:bodyPr/>
          <a:lstStyle/>
          <a:p>
            <a:r>
              <a:rPr lang="en-US" dirty="0">
                <a:solidFill>
                  <a:srgbClr val="FF0000"/>
                </a:solidFill>
                <a:latin typeface="Times New Roman" panose="02020603050405020304" pitchFamily="18" charset="0"/>
                <a:cs typeface="Times New Roman" panose="02020603050405020304" pitchFamily="18" charset="0"/>
              </a:rPr>
              <a:t>Various Optimizer in NN</a:t>
            </a:r>
          </a:p>
        </p:txBody>
      </p:sp>
      <p:sp>
        <p:nvSpPr>
          <p:cNvPr id="6" name="Content Placeholder 5">
            <a:extLst>
              <a:ext uri="{FF2B5EF4-FFF2-40B4-BE49-F238E27FC236}">
                <a16:creationId xmlns:a16="http://schemas.microsoft.com/office/drawing/2014/main" id="{A18DFBF0-1293-4F28-BEAB-0ADF543CBD2A}"/>
              </a:ext>
            </a:extLst>
          </p:cNvPr>
          <p:cNvSpPr>
            <a:spLocks noGrp="1"/>
          </p:cNvSpPr>
          <p:nvPr>
            <p:ph idx="1"/>
          </p:nvPr>
        </p:nvSpPr>
        <p:spPr>
          <a:xfrm>
            <a:off x="676656" y="1192696"/>
            <a:ext cx="10753725" cy="5353878"/>
          </a:xfrm>
        </p:spPr>
        <p:txBody>
          <a:bodyPr>
            <a:normAutofit/>
          </a:bodyPr>
          <a:lstStyle/>
          <a:p>
            <a:pPr>
              <a:lnSpc>
                <a:spcPct val="10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Optimizer holds the key for weight update rule. We have lot of optimizer each one have different </a:t>
            </a:r>
            <a:r>
              <a:rPr lang="en-US" sz="2200" dirty="0">
                <a:solidFill>
                  <a:srgbClr val="7030A0"/>
                </a:solidFill>
                <a:latin typeface="Times New Roman" panose="02020603050405020304" pitchFamily="18" charset="0"/>
                <a:cs typeface="Times New Roman" panose="02020603050405020304" pitchFamily="18" charset="0"/>
              </a:rPr>
              <a:t>weight update rule</a:t>
            </a:r>
            <a:r>
              <a:rPr lang="en-US" sz="2200" dirty="0">
                <a:latin typeface="Times New Roman" panose="02020603050405020304" pitchFamily="18" charset="0"/>
                <a:cs typeface="Times New Roman" panose="02020603050405020304" pitchFamily="18" charset="0"/>
              </a:rPr>
              <a:t>/equation.</a:t>
            </a:r>
          </a:p>
          <a:p>
            <a:pPr marL="514350" indent="-514350">
              <a:lnSpc>
                <a:spcPct val="100000"/>
              </a:lnSpc>
              <a:buAutoNum type="romanLcParenR"/>
            </a:pPr>
            <a:r>
              <a:rPr lang="en-US" sz="2200" dirty="0">
                <a:latin typeface="Times New Roman" panose="02020603050405020304" pitchFamily="18" charset="0"/>
                <a:cs typeface="Times New Roman" panose="02020603050405020304" pitchFamily="18" charset="0"/>
              </a:rPr>
              <a:t>Vanilla Gradient Descent</a:t>
            </a:r>
          </a:p>
          <a:p>
            <a:pPr marL="514350" indent="-514350">
              <a:lnSpc>
                <a:spcPct val="100000"/>
              </a:lnSpc>
              <a:buAutoNum type="romanLcParenR"/>
            </a:pPr>
            <a:endParaRPr lang="en-US" sz="2200" dirty="0">
              <a:latin typeface="Times New Roman" panose="02020603050405020304" pitchFamily="18" charset="0"/>
              <a:cs typeface="Times New Roman" panose="02020603050405020304" pitchFamily="18" charset="0"/>
            </a:endParaRPr>
          </a:p>
          <a:p>
            <a:pPr marL="514350" indent="-514350">
              <a:lnSpc>
                <a:spcPct val="100000"/>
              </a:lnSpc>
              <a:buAutoNum type="romanLcParenR"/>
            </a:pPr>
            <a:endParaRPr lang="en-US" sz="2200" dirty="0">
              <a:latin typeface="Times New Roman" panose="02020603050405020304" pitchFamily="18" charset="0"/>
              <a:cs typeface="Times New Roman" panose="02020603050405020304" pitchFamily="18" charset="0"/>
            </a:endParaRPr>
          </a:p>
          <a:p>
            <a:pPr marL="514350" indent="-514350">
              <a:lnSpc>
                <a:spcPct val="100000"/>
              </a:lnSpc>
              <a:buAutoNum type="romanLcParenR"/>
            </a:pPr>
            <a:r>
              <a:rPr lang="en-US" sz="2200" b="1" dirty="0">
                <a:latin typeface="Times New Roman" panose="02020603050405020304" pitchFamily="18" charset="0"/>
                <a:cs typeface="Times New Roman" panose="02020603050405020304" pitchFamily="18" charset="0"/>
              </a:rPr>
              <a:t>Stochastic Gradient Descent (commonly used)</a:t>
            </a:r>
          </a:p>
          <a:p>
            <a:pPr marL="514350" indent="-514350">
              <a:lnSpc>
                <a:spcPct val="100000"/>
              </a:lnSpc>
              <a:buAutoNum type="romanLcParenR"/>
            </a:pPr>
            <a:endParaRPr lang="en-US" sz="2200" dirty="0">
              <a:latin typeface="Times New Roman" panose="02020603050405020304" pitchFamily="18" charset="0"/>
              <a:cs typeface="Times New Roman" panose="02020603050405020304" pitchFamily="18" charset="0"/>
            </a:endParaRPr>
          </a:p>
          <a:p>
            <a:pPr marL="514350" indent="-514350">
              <a:lnSpc>
                <a:spcPct val="100000"/>
              </a:lnSpc>
              <a:buAutoNum type="romanLcParenR"/>
            </a:pPr>
            <a:endParaRPr lang="en-US" sz="2200" dirty="0">
              <a:latin typeface="Times New Roman" panose="02020603050405020304" pitchFamily="18" charset="0"/>
              <a:cs typeface="Times New Roman" panose="02020603050405020304" pitchFamily="18" charset="0"/>
            </a:endParaRPr>
          </a:p>
          <a:p>
            <a:pPr marL="514350" indent="-514350">
              <a:lnSpc>
                <a:spcPct val="100000"/>
              </a:lnSpc>
              <a:buAutoNum type="romanLcParenR"/>
            </a:pPr>
            <a:r>
              <a:rPr lang="en-US" sz="2200" dirty="0">
                <a:latin typeface="Times New Roman" panose="02020603050405020304" pitchFamily="18" charset="0"/>
                <a:cs typeface="Times New Roman" panose="02020603050405020304" pitchFamily="18" charset="0"/>
              </a:rPr>
              <a:t>Momentum</a:t>
            </a:r>
          </a:p>
        </p:txBody>
      </p:sp>
      <p:pic>
        <p:nvPicPr>
          <p:cNvPr id="4" name="Picture 3">
            <a:extLst>
              <a:ext uri="{FF2B5EF4-FFF2-40B4-BE49-F238E27FC236}">
                <a16:creationId xmlns:a16="http://schemas.microsoft.com/office/drawing/2014/main" id="{DA0E392A-75C6-4169-A629-47970A8BB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348" y="2584175"/>
            <a:ext cx="2949669" cy="646276"/>
          </a:xfrm>
          <a:prstGeom prst="rect">
            <a:avLst/>
          </a:prstGeom>
        </p:spPr>
      </p:pic>
      <p:pic>
        <p:nvPicPr>
          <p:cNvPr id="7" name="Picture 6">
            <a:extLst>
              <a:ext uri="{FF2B5EF4-FFF2-40B4-BE49-F238E27FC236}">
                <a16:creationId xmlns:a16="http://schemas.microsoft.com/office/drawing/2014/main" id="{F935E566-A83F-4050-AD0F-A1818E230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078" y="4068625"/>
            <a:ext cx="3402538" cy="738837"/>
          </a:xfrm>
          <a:prstGeom prst="rect">
            <a:avLst/>
          </a:prstGeom>
        </p:spPr>
      </p:pic>
      <p:pic>
        <p:nvPicPr>
          <p:cNvPr id="9" name="Picture 8">
            <a:extLst>
              <a:ext uri="{FF2B5EF4-FFF2-40B4-BE49-F238E27FC236}">
                <a16:creationId xmlns:a16="http://schemas.microsoft.com/office/drawing/2014/main" id="{978D7AD8-29F2-4F71-A604-BD9D5CE5A3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6904" y="5645636"/>
            <a:ext cx="3830880" cy="1004821"/>
          </a:xfrm>
          <a:prstGeom prst="rect">
            <a:avLst/>
          </a:prstGeom>
        </p:spPr>
      </p:pic>
      <p:sp>
        <p:nvSpPr>
          <p:cNvPr id="10" name="Content Placeholder 2">
            <a:extLst>
              <a:ext uri="{FF2B5EF4-FFF2-40B4-BE49-F238E27FC236}">
                <a16:creationId xmlns:a16="http://schemas.microsoft.com/office/drawing/2014/main" id="{B651816C-2BDD-421E-BAB2-477AD4795405}"/>
              </a:ext>
            </a:extLst>
          </p:cNvPr>
          <p:cNvSpPr txBox="1">
            <a:spLocks/>
          </p:cNvSpPr>
          <p:nvPr/>
        </p:nvSpPr>
        <p:spPr>
          <a:xfrm>
            <a:off x="7235985" y="2441447"/>
            <a:ext cx="4753352" cy="1975105"/>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Font typeface="Arial" pitchFamily="34" charset="0"/>
              <a:buNone/>
            </a:pPr>
            <a:r>
              <a:rPr lang="en-US" sz="2000" dirty="0">
                <a:latin typeface="Times New Roman" panose="02020603050405020304" pitchFamily="18" charset="0"/>
                <a:cs typeface="Times New Roman" panose="02020603050405020304" pitchFamily="18" charset="0"/>
              </a:rPr>
              <a:t>Where</a:t>
            </a:r>
          </a:p>
          <a:p>
            <a:pPr marL="0" indent="0">
              <a:buNone/>
            </a:pPr>
            <a:r>
              <a:rPr lang="el-GR" sz="2000" dirty="0">
                <a:latin typeface="Times New Roman" panose="02020603050405020304" pitchFamily="18" charset="0"/>
                <a:cs typeface="Times New Roman" panose="02020603050405020304" pitchFamily="18" charset="0"/>
              </a:rPr>
              <a:t>θ</a:t>
            </a:r>
            <a:r>
              <a:rPr lang="en-US" sz="2000" dirty="0">
                <a:latin typeface="Times New Roman" panose="02020603050405020304" pitchFamily="18" charset="0"/>
                <a:cs typeface="Times New Roman" panose="02020603050405020304" pitchFamily="18" charset="0"/>
              </a:rPr>
              <a:t>    -  predicted value</a:t>
            </a:r>
          </a:p>
          <a:p>
            <a:pPr marL="0" indent="0">
              <a:buNone/>
            </a:pPr>
            <a:r>
              <a:rPr lang="el-GR" sz="2000" dirty="0">
                <a:latin typeface="Times New Roman" panose="02020603050405020304" pitchFamily="18" charset="0"/>
                <a:cs typeface="Times New Roman" panose="02020603050405020304" pitchFamily="18" charset="0"/>
              </a:rPr>
              <a:t>η</a:t>
            </a:r>
            <a:r>
              <a:rPr lang="en-US" sz="2000" dirty="0">
                <a:latin typeface="Times New Roman" panose="02020603050405020304" pitchFamily="18" charset="0"/>
                <a:cs typeface="Times New Roman" panose="02020603050405020304" pitchFamily="18" charset="0"/>
              </a:rPr>
              <a:t>    -  Learning rate</a:t>
            </a:r>
          </a:p>
          <a:p>
            <a:pPr marL="0" indent="0">
              <a:lnSpc>
                <a:spcPct val="120000"/>
              </a:lnSpc>
              <a:buNone/>
            </a:pPr>
            <a:r>
              <a:rPr lang="en-US" sz="2000" dirty="0">
                <a:latin typeface="Times New Roman" panose="02020603050405020304" pitchFamily="18" charset="0"/>
                <a:cs typeface="Times New Roman" panose="02020603050405020304" pitchFamily="18" charset="0"/>
              </a:rPr>
              <a:t>L(θ) - the partial derivative of L(θ) with respect to θ</a:t>
            </a:r>
          </a:p>
        </p:txBody>
      </p:sp>
    </p:spTree>
    <p:extLst>
      <p:ext uri="{BB962C8B-B14F-4D97-AF65-F5344CB8AC3E}">
        <p14:creationId xmlns:p14="http://schemas.microsoft.com/office/powerpoint/2010/main" val="396819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F353-1562-439C-881C-09110CE222BB}"/>
              </a:ext>
            </a:extLst>
          </p:cNvPr>
          <p:cNvSpPr>
            <a:spLocks noGrp="1"/>
          </p:cNvSpPr>
          <p:nvPr>
            <p:ph type="title"/>
          </p:nvPr>
        </p:nvSpPr>
        <p:spPr>
          <a:xfrm>
            <a:off x="487645" y="106601"/>
            <a:ext cx="10772775" cy="962544"/>
          </a:xfrm>
        </p:spPr>
        <p:txBody>
          <a:bodyPr/>
          <a:lstStyle/>
          <a:p>
            <a:r>
              <a:rPr lang="en-US" dirty="0">
                <a:solidFill>
                  <a:srgbClr val="FF0000"/>
                </a:solidFill>
                <a:latin typeface="Times New Roman" panose="02020603050405020304" pitchFamily="18" charset="0"/>
                <a:cs typeface="Times New Roman" panose="02020603050405020304" pitchFamily="18" charset="0"/>
              </a:rPr>
              <a:t>Various Optimizer in NN</a:t>
            </a:r>
          </a:p>
        </p:txBody>
      </p:sp>
      <p:sp>
        <p:nvSpPr>
          <p:cNvPr id="6" name="Content Placeholder 5">
            <a:extLst>
              <a:ext uri="{FF2B5EF4-FFF2-40B4-BE49-F238E27FC236}">
                <a16:creationId xmlns:a16="http://schemas.microsoft.com/office/drawing/2014/main" id="{A18DFBF0-1293-4F28-BEAB-0ADF543CBD2A}"/>
              </a:ext>
            </a:extLst>
          </p:cNvPr>
          <p:cNvSpPr>
            <a:spLocks noGrp="1"/>
          </p:cNvSpPr>
          <p:nvPr>
            <p:ph idx="1"/>
          </p:nvPr>
        </p:nvSpPr>
        <p:spPr>
          <a:xfrm>
            <a:off x="676656" y="1069146"/>
            <a:ext cx="10753725" cy="4708720"/>
          </a:xfrm>
        </p:spPr>
        <p:txBody>
          <a:bodyPr>
            <a:normAutofit/>
          </a:bodyPr>
          <a:lstStyle/>
          <a:p>
            <a:pPr marL="0" indent="0">
              <a:lnSpc>
                <a:spcPct val="100000"/>
              </a:lnSpc>
              <a:buNone/>
            </a:pPr>
            <a:r>
              <a:rPr lang="en-US" sz="2200" dirty="0">
                <a:latin typeface="Times New Roman" panose="02020603050405020304" pitchFamily="18" charset="0"/>
                <a:cs typeface="Times New Roman" panose="02020603050405020304" pitchFamily="18" charset="0"/>
              </a:rPr>
              <a:t>iv) </a:t>
            </a:r>
            <a:r>
              <a:rPr lang="en-US" sz="2200" dirty="0" err="1">
                <a:latin typeface="Times New Roman" panose="02020603050405020304" pitchFamily="18" charset="0"/>
                <a:cs typeface="Times New Roman" panose="02020603050405020304" pitchFamily="18" charset="0"/>
              </a:rPr>
              <a:t>AdaGrad</a:t>
            </a:r>
            <a:endParaRPr lang="en-US" sz="2200" dirty="0">
              <a:latin typeface="Times New Roman" panose="02020603050405020304" pitchFamily="18" charset="0"/>
              <a:cs typeface="Times New Roman" panose="02020603050405020304" pitchFamily="18" charset="0"/>
            </a:endParaRPr>
          </a:p>
          <a:p>
            <a:pPr marL="0" indent="0">
              <a:lnSpc>
                <a:spcPct val="100000"/>
              </a:lnSpc>
              <a:buNone/>
            </a:pPr>
            <a:endParaRPr lang="en-US" sz="2200" dirty="0">
              <a:latin typeface="Times New Roman" panose="02020603050405020304" pitchFamily="18" charset="0"/>
              <a:cs typeface="Times New Roman" panose="02020603050405020304" pitchFamily="18" charset="0"/>
            </a:endParaRPr>
          </a:p>
          <a:p>
            <a:pPr marL="0" indent="0">
              <a:lnSpc>
                <a:spcPct val="100000"/>
              </a:lnSpc>
              <a:buNone/>
            </a:pPr>
            <a:endParaRPr lang="en-US" sz="2200" dirty="0">
              <a:latin typeface="Times New Roman" panose="02020603050405020304" pitchFamily="18" charset="0"/>
              <a:cs typeface="Times New Roman" panose="02020603050405020304" pitchFamily="18" charset="0"/>
            </a:endParaRPr>
          </a:p>
          <a:p>
            <a:pPr marL="0" indent="0">
              <a:lnSpc>
                <a:spcPct val="100000"/>
              </a:lnSpc>
              <a:buNone/>
            </a:pPr>
            <a:r>
              <a:rPr lang="en-US" sz="2200" dirty="0">
                <a:latin typeface="Times New Roman" panose="02020603050405020304" pitchFamily="18" charset="0"/>
                <a:cs typeface="Times New Roman" panose="02020603050405020304" pitchFamily="18" charset="0"/>
              </a:rPr>
              <a:t>v) </a:t>
            </a:r>
            <a:r>
              <a:rPr lang="en-US" sz="2200" dirty="0" err="1">
                <a:latin typeface="Times New Roman" panose="02020603050405020304" pitchFamily="18" charset="0"/>
                <a:cs typeface="Times New Roman" panose="02020603050405020304" pitchFamily="18" charset="0"/>
              </a:rPr>
              <a:t>AdaDelta</a:t>
            </a:r>
            <a:endParaRPr lang="en-US" sz="2200" dirty="0">
              <a:latin typeface="Times New Roman" panose="02020603050405020304" pitchFamily="18" charset="0"/>
              <a:cs typeface="Times New Roman" panose="02020603050405020304" pitchFamily="18" charset="0"/>
            </a:endParaRPr>
          </a:p>
          <a:p>
            <a:pPr marL="514350" indent="-514350">
              <a:lnSpc>
                <a:spcPct val="100000"/>
              </a:lnSpc>
              <a:buAutoNum type="romanLcParenR"/>
            </a:pPr>
            <a:endParaRPr lang="en-US" sz="2200" dirty="0">
              <a:latin typeface="Times New Roman" panose="02020603050405020304" pitchFamily="18" charset="0"/>
              <a:cs typeface="Times New Roman" panose="02020603050405020304" pitchFamily="18" charset="0"/>
            </a:endParaRPr>
          </a:p>
          <a:p>
            <a:pPr marL="514350" indent="-514350">
              <a:lnSpc>
                <a:spcPct val="100000"/>
              </a:lnSpc>
              <a:buAutoNum type="romanLcParenR"/>
            </a:pPr>
            <a:endParaRPr lang="en-US" sz="2200" dirty="0">
              <a:latin typeface="Times New Roman" panose="02020603050405020304" pitchFamily="18" charset="0"/>
              <a:cs typeface="Times New Roman" panose="02020603050405020304" pitchFamily="18" charset="0"/>
            </a:endParaRPr>
          </a:p>
          <a:p>
            <a:pPr marL="0" indent="0">
              <a:lnSpc>
                <a:spcPct val="100000"/>
              </a:lnSpc>
              <a:buNone/>
            </a:pPr>
            <a:r>
              <a:rPr lang="en-US" sz="2200" b="1" dirty="0">
                <a:latin typeface="Times New Roman" panose="02020603050405020304" pitchFamily="18" charset="0"/>
                <a:cs typeface="Times New Roman" panose="02020603050405020304" pitchFamily="18" charset="0"/>
              </a:rPr>
              <a:t>vi) Adam</a:t>
            </a:r>
          </a:p>
          <a:p>
            <a:pPr marL="0" indent="0">
              <a:lnSpc>
                <a:spcPct val="100000"/>
              </a:lnSpc>
              <a:buNone/>
            </a:pPr>
            <a:endParaRPr lang="en-US"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9BF08C6-5230-43D1-85B7-51D08D593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1441" y="1428588"/>
            <a:ext cx="2200582" cy="762105"/>
          </a:xfrm>
          <a:prstGeom prst="rect">
            <a:avLst/>
          </a:prstGeom>
        </p:spPr>
      </p:pic>
      <p:pic>
        <p:nvPicPr>
          <p:cNvPr id="7" name="Picture 6">
            <a:extLst>
              <a:ext uri="{FF2B5EF4-FFF2-40B4-BE49-F238E27FC236}">
                <a16:creationId xmlns:a16="http://schemas.microsoft.com/office/drawing/2014/main" id="{0BF5804B-06D3-4014-92AF-E64800DF8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431" y="3064556"/>
            <a:ext cx="2372056" cy="762106"/>
          </a:xfrm>
          <a:prstGeom prst="rect">
            <a:avLst/>
          </a:prstGeom>
        </p:spPr>
      </p:pic>
      <p:pic>
        <p:nvPicPr>
          <p:cNvPr id="9" name="Picture 8">
            <a:extLst>
              <a:ext uri="{FF2B5EF4-FFF2-40B4-BE49-F238E27FC236}">
                <a16:creationId xmlns:a16="http://schemas.microsoft.com/office/drawing/2014/main" id="{3F39FEF4-78DE-436A-8F14-C9D240841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9536" y="4767809"/>
            <a:ext cx="2499178" cy="628738"/>
          </a:xfrm>
          <a:prstGeom prst="rect">
            <a:avLst/>
          </a:prstGeom>
        </p:spPr>
      </p:pic>
      <p:pic>
        <p:nvPicPr>
          <p:cNvPr id="11" name="Picture 10">
            <a:extLst>
              <a:ext uri="{FF2B5EF4-FFF2-40B4-BE49-F238E27FC236}">
                <a16:creationId xmlns:a16="http://schemas.microsoft.com/office/drawing/2014/main" id="{80909DE6-3F2C-4E27-B5E2-2DCFE4282F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6899" y="4586809"/>
            <a:ext cx="1708812" cy="990738"/>
          </a:xfrm>
          <a:prstGeom prst="rect">
            <a:avLst/>
          </a:prstGeom>
        </p:spPr>
      </p:pic>
      <p:pic>
        <p:nvPicPr>
          <p:cNvPr id="13" name="Picture 12">
            <a:extLst>
              <a:ext uri="{FF2B5EF4-FFF2-40B4-BE49-F238E27FC236}">
                <a16:creationId xmlns:a16="http://schemas.microsoft.com/office/drawing/2014/main" id="{4267DB3E-087F-499D-BDE3-14E21204BA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6459" y="5642272"/>
            <a:ext cx="2076740" cy="695422"/>
          </a:xfrm>
          <a:prstGeom prst="rect">
            <a:avLst/>
          </a:prstGeom>
        </p:spPr>
      </p:pic>
    </p:spTree>
    <p:extLst>
      <p:ext uri="{BB962C8B-B14F-4D97-AF65-F5344CB8AC3E}">
        <p14:creationId xmlns:p14="http://schemas.microsoft.com/office/powerpoint/2010/main" val="97283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F353-1562-439C-881C-09110CE222BB}"/>
              </a:ext>
            </a:extLst>
          </p:cNvPr>
          <p:cNvSpPr>
            <a:spLocks noGrp="1"/>
          </p:cNvSpPr>
          <p:nvPr>
            <p:ph type="title"/>
          </p:nvPr>
        </p:nvSpPr>
        <p:spPr>
          <a:xfrm>
            <a:off x="487645" y="106601"/>
            <a:ext cx="10772775" cy="962544"/>
          </a:xfrm>
        </p:spPr>
        <p:txBody>
          <a:bodyPr/>
          <a:lstStyle/>
          <a:p>
            <a:r>
              <a:rPr lang="en-US" dirty="0">
                <a:solidFill>
                  <a:srgbClr val="FF0000"/>
                </a:solidFill>
                <a:latin typeface="Times New Roman" panose="02020603050405020304" pitchFamily="18" charset="0"/>
                <a:cs typeface="Times New Roman" panose="02020603050405020304" pitchFamily="18" charset="0"/>
              </a:rPr>
              <a:t>Various Optimizer in NN</a:t>
            </a:r>
          </a:p>
        </p:txBody>
      </p:sp>
      <p:sp>
        <p:nvSpPr>
          <p:cNvPr id="6" name="Content Placeholder 5">
            <a:extLst>
              <a:ext uri="{FF2B5EF4-FFF2-40B4-BE49-F238E27FC236}">
                <a16:creationId xmlns:a16="http://schemas.microsoft.com/office/drawing/2014/main" id="{A18DFBF0-1293-4F28-BEAB-0ADF543CBD2A}"/>
              </a:ext>
            </a:extLst>
          </p:cNvPr>
          <p:cNvSpPr>
            <a:spLocks noGrp="1"/>
          </p:cNvSpPr>
          <p:nvPr>
            <p:ph idx="1"/>
          </p:nvPr>
        </p:nvSpPr>
        <p:spPr>
          <a:xfrm>
            <a:off x="582255" y="1683585"/>
            <a:ext cx="10753725" cy="3803374"/>
          </a:xfrm>
        </p:spPr>
        <p:txBody>
          <a:bodyPr>
            <a:normAutofit/>
          </a:bodyPr>
          <a:lstStyle/>
          <a:p>
            <a:pPr marL="0" indent="0">
              <a:lnSpc>
                <a:spcPct val="100000"/>
              </a:lnSpc>
              <a:buNone/>
            </a:pPr>
            <a:r>
              <a:rPr lang="en-US" sz="2200" b="1" dirty="0">
                <a:latin typeface="Times New Roman" panose="02020603050405020304" pitchFamily="18" charset="0"/>
                <a:cs typeface="Times New Roman" panose="02020603050405020304" pitchFamily="18" charset="0"/>
              </a:rPr>
              <a:t>iv) </a:t>
            </a:r>
            <a:r>
              <a:rPr lang="en-US" sz="2200" b="1" dirty="0" err="1">
                <a:latin typeface="Times New Roman" panose="02020603050405020304" pitchFamily="18" charset="0"/>
                <a:cs typeface="Times New Roman" panose="02020603050405020304" pitchFamily="18" charset="0"/>
              </a:rPr>
              <a:t>RMSProp</a:t>
            </a:r>
            <a:r>
              <a:rPr lang="en-US" sz="2200" b="1" dirty="0">
                <a:latin typeface="Times New Roman" panose="02020603050405020304" pitchFamily="18" charset="0"/>
                <a:cs typeface="Times New Roman" panose="02020603050405020304" pitchFamily="18" charset="0"/>
              </a:rPr>
              <a:t> (commonly used)</a:t>
            </a:r>
          </a:p>
        </p:txBody>
      </p:sp>
      <p:pic>
        <p:nvPicPr>
          <p:cNvPr id="4" name="Picture 3">
            <a:extLst>
              <a:ext uri="{FF2B5EF4-FFF2-40B4-BE49-F238E27FC236}">
                <a16:creationId xmlns:a16="http://schemas.microsoft.com/office/drawing/2014/main" id="{0298804E-652A-4DBA-BD9C-A505CAC634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2635" y="2472928"/>
            <a:ext cx="3423365" cy="1059613"/>
          </a:xfrm>
          <a:prstGeom prst="rect">
            <a:avLst/>
          </a:prstGeom>
        </p:spPr>
      </p:pic>
      <p:pic>
        <p:nvPicPr>
          <p:cNvPr id="7" name="Picture 6">
            <a:extLst>
              <a:ext uri="{FF2B5EF4-FFF2-40B4-BE49-F238E27FC236}">
                <a16:creationId xmlns:a16="http://schemas.microsoft.com/office/drawing/2014/main" id="{A2E5D659-B81E-4F12-8E9E-4E5E0A917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011" y="3002734"/>
            <a:ext cx="4687957" cy="3467275"/>
          </a:xfrm>
          <a:prstGeom prst="rect">
            <a:avLst/>
          </a:prstGeom>
        </p:spPr>
      </p:pic>
    </p:spTree>
    <p:extLst>
      <p:ext uri="{BB962C8B-B14F-4D97-AF65-F5344CB8AC3E}">
        <p14:creationId xmlns:p14="http://schemas.microsoft.com/office/powerpoint/2010/main" val="198747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E4EC-592B-4938-9E93-2773DFF5AFB3}"/>
              </a:ext>
            </a:extLst>
          </p:cNvPr>
          <p:cNvSpPr>
            <a:spLocks noGrp="1"/>
          </p:cNvSpPr>
          <p:nvPr>
            <p:ph type="title"/>
          </p:nvPr>
        </p:nvSpPr>
        <p:spPr>
          <a:xfrm>
            <a:off x="397564" y="325368"/>
            <a:ext cx="10515600" cy="929103"/>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Why not ANN? </a:t>
            </a:r>
            <a:endParaRPr lang="en-US" dirty="0"/>
          </a:p>
        </p:txBody>
      </p:sp>
      <p:sp>
        <p:nvSpPr>
          <p:cNvPr id="4" name="Rectangle 3">
            <a:extLst>
              <a:ext uri="{FF2B5EF4-FFF2-40B4-BE49-F238E27FC236}">
                <a16:creationId xmlns:a16="http://schemas.microsoft.com/office/drawing/2014/main" id="{976D6BF6-789B-4230-AEA1-7D16FA256A35}"/>
              </a:ext>
            </a:extLst>
          </p:cNvPr>
          <p:cNvSpPr/>
          <p:nvPr/>
        </p:nvSpPr>
        <p:spPr>
          <a:xfrm>
            <a:off x="397564" y="1249985"/>
            <a:ext cx="10956236" cy="5047536"/>
          </a:xfrm>
          <a:prstGeom prst="rect">
            <a:avLst/>
          </a:prstGeom>
        </p:spPr>
        <p:txBody>
          <a:bodyPr wrap="square">
            <a:spAutoFit/>
          </a:bodyPr>
          <a:lstStyle/>
          <a:p>
            <a:pPr marL="342900" indent="-342900">
              <a:buFont typeface="Wingdings" panose="05000000000000000000" pitchFamily="2" charset="2"/>
              <a:buChar char="Ø"/>
            </a:pPr>
            <a:r>
              <a:rPr lang="en-US" sz="2300" b="1" u="sng" dirty="0">
                <a:latin typeface="Times New Roman" panose="02020603050405020304" pitchFamily="18" charset="0"/>
                <a:cs typeface="Times New Roman" panose="02020603050405020304" pitchFamily="18" charset="0"/>
              </a:rPr>
              <a:t>Regular Neural Nets don’t scale well to full images.</a:t>
            </a:r>
          </a:p>
          <a:p>
            <a:endParaRPr lang="en-US" sz="2300" b="1" u="sng"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v"/>
            </a:pPr>
            <a:r>
              <a:rPr lang="en-US" sz="2300" dirty="0">
                <a:latin typeface="Times New Roman" panose="02020603050405020304" pitchFamily="18" charset="0"/>
                <a:cs typeface="Times New Roman" panose="02020603050405020304" pitchFamily="18" charset="0"/>
              </a:rPr>
              <a:t>Lets consider, images are only of size 32x32x3 (32 wide, 32 high, 3 color channels), so a single fully-connected neuron in a first hidden layer of a regular Neural Network would have </a:t>
            </a:r>
            <a:r>
              <a:rPr lang="en-US" sz="2300" dirty="0">
                <a:solidFill>
                  <a:srgbClr val="7030A0"/>
                </a:solidFill>
                <a:latin typeface="Times New Roman" panose="02020603050405020304" pitchFamily="18" charset="0"/>
                <a:cs typeface="Times New Roman" panose="02020603050405020304" pitchFamily="18" charset="0"/>
              </a:rPr>
              <a:t>32*32*3 = 3072 weights</a:t>
            </a:r>
            <a:r>
              <a:rPr lang="en-US" sz="2300" dirty="0">
                <a:latin typeface="Times New Roman" panose="02020603050405020304" pitchFamily="18" charset="0"/>
                <a:cs typeface="Times New Roman" panose="02020603050405020304" pitchFamily="18" charset="0"/>
              </a:rPr>
              <a:t>. (</a:t>
            </a:r>
            <a:r>
              <a:rPr lang="en-US" sz="2300" dirty="0">
                <a:solidFill>
                  <a:srgbClr val="7030A0"/>
                </a:solidFill>
                <a:latin typeface="Times New Roman" panose="02020603050405020304" pitchFamily="18" charset="0"/>
                <a:cs typeface="Times New Roman" panose="02020603050405020304" pitchFamily="18" charset="0"/>
              </a:rPr>
              <a:t>This amount still seems manageable</a:t>
            </a:r>
            <a:r>
              <a:rPr lang="en-US" sz="2300" dirty="0">
                <a:latin typeface="Times New Roman" panose="02020603050405020304" pitchFamily="18" charset="0"/>
                <a:cs typeface="Times New Roman" panose="02020603050405020304" pitchFamily="18" charset="0"/>
              </a:rPr>
              <a:t>)</a:t>
            </a:r>
          </a:p>
          <a:p>
            <a:pPr marL="800100" lvl="1" indent="-342900">
              <a:buFont typeface="Wingdings" panose="05000000000000000000" pitchFamily="2" charset="2"/>
              <a:buChar char="v"/>
            </a:pPr>
            <a:endParaRPr lang="en-US" sz="23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v"/>
            </a:pPr>
            <a:r>
              <a:rPr lang="en-US" sz="2300" dirty="0">
                <a:latin typeface="Times New Roman" panose="02020603050405020304" pitchFamily="18" charset="0"/>
                <a:cs typeface="Times New Roman" panose="02020603050405020304" pitchFamily="18" charset="0"/>
              </a:rPr>
              <a:t>Lets consider, an image of more respectable size, e.g. 200x200x3, would lead to neurons that have </a:t>
            </a:r>
            <a:r>
              <a:rPr lang="en-US" sz="2300" dirty="0">
                <a:solidFill>
                  <a:srgbClr val="7030A0"/>
                </a:solidFill>
                <a:latin typeface="Times New Roman" panose="02020603050405020304" pitchFamily="18" charset="0"/>
                <a:cs typeface="Times New Roman" panose="02020603050405020304" pitchFamily="18" charset="0"/>
              </a:rPr>
              <a:t>200*200*3 = 120,000 weights</a:t>
            </a:r>
            <a:r>
              <a:rPr lang="en-US" sz="2300" dirty="0">
                <a:latin typeface="Times New Roman" panose="02020603050405020304" pitchFamily="18" charset="0"/>
                <a:cs typeface="Times New Roman" panose="02020603050405020304" pitchFamily="18" charset="0"/>
              </a:rPr>
              <a:t>. </a:t>
            </a:r>
          </a:p>
          <a:p>
            <a:pPr lvl="1"/>
            <a:endParaRPr lang="en-US" sz="23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v"/>
            </a:pPr>
            <a:r>
              <a:rPr lang="en-US" sz="2300" dirty="0">
                <a:latin typeface="Times New Roman" panose="02020603050405020304" pitchFamily="18" charset="0"/>
                <a:cs typeface="Times New Roman" panose="02020603050405020304" pitchFamily="18" charset="0"/>
              </a:rPr>
              <a:t>For single hidden layer we have this much weights, and the huge number of parameters would quickly lead to </a:t>
            </a:r>
            <a:r>
              <a:rPr lang="en-US" sz="2300" dirty="0">
                <a:solidFill>
                  <a:srgbClr val="7030A0"/>
                </a:solidFill>
                <a:latin typeface="Times New Roman" panose="02020603050405020304" pitchFamily="18" charset="0"/>
                <a:cs typeface="Times New Roman" panose="02020603050405020304" pitchFamily="18" charset="0"/>
              </a:rPr>
              <a:t>overfitting</a:t>
            </a:r>
            <a:r>
              <a:rPr lang="en-US" sz="2300" dirty="0">
                <a:latin typeface="Times New Roman" panose="02020603050405020304" pitchFamily="18" charset="0"/>
                <a:cs typeface="Times New Roman" panose="02020603050405020304" pitchFamily="18" charset="0"/>
              </a:rPr>
              <a:t>.</a:t>
            </a:r>
          </a:p>
          <a:p>
            <a:pPr marL="800100" lvl="1" indent="-342900">
              <a:buFont typeface="Wingdings" panose="05000000000000000000" pitchFamily="2" charset="2"/>
              <a:buChar char="v"/>
            </a:pPr>
            <a:endParaRPr lang="en-US" sz="23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v"/>
            </a:pPr>
            <a:r>
              <a:rPr lang="en-US" sz="2300" dirty="0">
                <a:latin typeface="Times New Roman" panose="02020603050405020304" pitchFamily="18" charset="0"/>
                <a:cs typeface="Times New Roman" panose="02020603050405020304" pitchFamily="18" charset="0"/>
              </a:rPr>
              <a:t>Sometimes it would be </a:t>
            </a:r>
            <a:r>
              <a:rPr lang="en-US" sz="2300" dirty="0">
                <a:solidFill>
                  <a:srgbClr val="7030A0"/>
                </a:solidFill>
                <a:latin typeface="Times New Roman" panose="02020603050405020304" pitchFamily="18" charset="0"/>
                <a:cs typeface="Times New Roman" panose="02020603050405020304" pitchFamily="18" charset="0"/>
              </a:rPr>
              <a:t>computationally take long time</a:t>
            </a:r>
            <a:r>
              <a:rPr lang="en-US" sz="23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9147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E4EC-592B-4938-9E93-2773DFF5AFB3}"/>
              </a:ext>
            </a:extLst>
          </p:cNvPr>
          <p:cNvSpPr>
            <a:spLocks noGrp="1"/>
          </p:cNvSpPr>
          <p:nvPr>
            <p:ph type="title"/>
          </p:nvPr>
        </p:nvSpPr>
        <p:spPr>
          <a:xfrm>
            <a:off x="397564" y="325368"/>
            <a:ext cx="10515600" cy="929103"/>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Why CNN ? </a:t>
            </a:r>
            <a:endParaRPr lang="en-US" dirty="0"/>
          </a:p>
        </p:txBody>
      </p:sp>
      <p:sp>
        <p:nvSpPr>
          <p:cNvPr id="4" name="Rectangle 3">
            <a:extLst>
              <a:ext uri="{FF2B5EF4-FFF2-40B4-BE49-F238E27FC236}">
                <a16:creationId xmlns:a16="http://schemas.microsoft.com/office/drawing/2014/main" id="{976D6BF6-789B-4230-AEA1-7D16FA256A35}"/>
              </a:ext>
            </a:extLst>
          </p:cNvPr>
          <p:cNvSpPr/>
          <p:nvPr/>
        </p:nvSpPr>
        <p:spPr>
          <a:xfrm>
            <a:off x="397564" y="1819829"/>
            <a:ext cx="10956236" cy="3631763"/>
          </a:xfrm>
          <a:prstGeom prst="rect">
            <a:avLst/>
          </a:prstGeom>
        </p:spPr>
        <p:txBody>
          <a:bodyPr wrap="square">
            <a:spAutoFit/>
          </a:bodyPr>
          <a:lstStyle/>
          <a:p>
            <a:pPr marL="342900" indent="-342900">
              <a:buFont typeface="Wingdings" panose="05000000000000000000" pitchFamily="2" charset="2"/>
              <a:buChar char="Ø"/>
            </a:pPr>
            <a:r>
              <a:rPr lang="en-US" sz="2300" b="1" u="sng" dirty="0">
                <a:latin typeface="Times New Roman" panose="02020603050405020304" pitchFamily="18" charset="0"/>
                <a:cs typeface="Times New Roman" panose="02020603050405020304" pitchFamily="18" charset="0"/>
              </a:rPr>
              <a:t>Not Every neurons connected to every other neurons in next layer</a:t>
            </a:r>
          </a:p>
          <a:p>
            <a:pPr marL="800100" lvl="1" indent="-342900">
              <a:buFont typeface="Wingdings" panose="05000000000000000000" pitchFamily="2" charset="2"/>
              <a:buChar char="v"/>
            </a:pPr>
            <a:r>
              <a:rPr lang="en-US" sz="2300" dirty="0">
                <a:latin typeface="Times New Roman" panose="02020603050405020304" pitchFamily="18" charset="0"/>
                <a:cs typeface="Times New Roman" panose="02020603050405020304" pitchFamily="18" charset="0"/>
              </a:rPr>
              <a:t>Since we are using convolution operation, the number of parameters will reduce based on the certain things such as </a:t>
            </a:r>
            <a:r>
              <a:rPr lang="en-US" sz="2300" dirty="0">
                <a:solidFill>
                  <a:srgbClr val="7030A0"/>
                </a:solidFill>
                <a:latin typeface="Times New Roman" panose="02020603050405020304" pitchFamily="18" charset="0"/>
                <a:cs typeface="Times New Roman" panose="02020603050405020304" pitchFamily="18" charset="0"/>
              </a:rPr>
              <a:t>filter size, pooling layer , activation function</a:t>
            </a:r>
            <a:r>
              <a:rPr lang="en-US" sz="2300" dirty="0">
                <a:latin typeface="Times New Roman" panose="02020603050405020304" pitchFamily="18" charset="0"/>
                <a:cs typeface="Times New Roman" panose="02020603050405020304" pitchFamily="18" charset="0"/>
              </a:rPr>
              <a:t>.</a:t>
            </a:r>
          </a:p>
          <a:p>
            <a:pPr lvl="1"/>
            <a:endParaRPr lang="en-US" sz="23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300" b="1" u="sng" dirty="0">
                <a:latin typeface="Times New Roman" panose="02020603050405020304" pitchFamily="18" charset="0"/>
                <a:cs typeface="Times New Roman" panose="02020603050405020304" pitchFamily="18" charset="0"/>
              </a:rPr>
              <a:t>CNN architecture are made in a more sensible way</a:t>
            </a:r>
          </a:p>
          <a:p>
            <a:pPr marL="800100" lvl="1" indent="-342900">
              <a:buFont typeface="Wingdings" panose="05000000000000000000" pitchFamily="2" charset="2"/>
              <a:buChar char="v"/>
            </a:pPr>
            <a:r>
              <a:rPr lang="en-US" sz="2300" dirty="0">
                <a:latin typeface="Times New Roman" panose="02020603050405020304" pitchFamily="18" charset="0"/>
                <a:cs typeface="Times New Roman" panose="02020603050405020304" pitchFamily="18" charset="0"/>
              </a:rPr>
              <a:t>	CNN architecture are arranged in such a way that it will learn more </a:t>
            </a:r>
            <a:r>
              <a:rPr lang="en-US" sz="2300" dirty="0">
                <a:solidFill>
                  <a:srgbClr val="7030A0"/>
                </a:solidFill>
                <a:latin typeface="Times New Roman" panose="02020603050405020304" pitchFamily="18" charset="0"/>
                <a:cs typeface="Times New Roman" panose="02020603050405020304" pitchFamily="18" charset="0"/>
              </a:rPr>
              <a:t>specific and required features</a:t>
            </a:r>
            <a:r>
              <a:rPr lang="en-US" sz="2300" dirty="0">
                <a:latin typeface="Times New Roman" panose="02020603050405020304" pitchFamily="18" charset="0"/>
                <a:cs typeface="Times New Roman" panose="02020603050405020304" pitchFamily="18" charset="0"/>
              </a:rPr>
              <a:t>.</a:t>
            </a:r>
          </a:p>
          <a:p>
            <a:pPr lvl="1"/>
            <a:endParaRPr lang="en-US" sz="2300" dirty="0">
              <a:latin typeface="Times New Roman" panose="02020603050405020304" pitchFamily="18" charset="0"/>
              <a:cs typeface="Times New Roman" panose="02020603050405020304" pitchFamily="18" charset="0"/>
            </a:endParaRPr>
          </a:p>
          <a:p>
            <a:pPr lvl="1"/>
            <a:endParaRPr lang="en-US" sz="2300" b="1" u="sng"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3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322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5841F-D6AB-453C-8EFD-54892DEE7A42}"/>
              </a:ext>
            </a:extLst>
          </p:cNvPr>
          <p:cNvSpPr>
            <a:spLocks noGrp="1"/>
          </p:cNvSpPr>
          <p:nvPr>
            <p:ph type="title"/>
          </p:nvPr>
        </p:nvSpPr>
        <p:spPr>
          <a:xfrm>
            <a:off x="719137" y="301079"/>
            <a:ext cx="9146383" cy="683302"/>
          </a:xfrm>
        </p:spPr>
        <p:txBody>
          <a:bodyPr>
            <a:normAutofit fontScale="90000"/>
          </a:bodyPr>
          <a:lstStyle/>
          <a:p>
            <a:r>
              <a:rPr lang="en-GB" dirty="0">
                <a:solidFill>
                  <a:srgbClr val="FF0000"/>
                </a:solidFill>
                <a:latin typeface="Times New Roman" panose="02020603050405020304" pitchFamily="18" charset="0"/>
                <a:cs typeface="Times New Roman" panose="02020603050405020304" pitchFamily="18" charset="0"/>
              </a:rPr>
              <a:t>Edge Detection</a:t>
            </a:r>
          </a:p>
        </p:txBody>
      </p:sp>
      <p:sp>
        <p:nvSpPr>
          <p:cNvPr id="7" name="Rectangle 6">
            <a:extLst>
              <a:ext uri="{FF2B5EF4-FFF2-40B4-BE49-F238E27FC236}">
                <a16:creationId xmlns:a16="http://schemas.microsoft.com/office/drawing/2014/main" id="{AF5346FD-BDC8-42C5-8B0A-C3E95F837A8A}"/>
              </a:ext>
            </a:extLst>
          </p:cNvPr>
          <p:cNvSpPr/>
          <p:nvPr/>
        </p:nvSpPr>
        <p:spPr>
          <a:xfrm>
            <a:off x="10281609" y="6326523"/>
            <a:ext cx="1910391" cy="523220"/>
          </a:xfrm>
          <a:prstGeom prst="rect">
            <a:avLst/>
          </a:prstGeom>
        </p:spPr>
        <p:txBody>
          <a:bodyPr wrap="square">
            <a:spAutoFit/>
          </a:bodyPr>
          <a:lstStyle/>
          <a:p>
            <a:pPr algn="r"/>
            <a:r>
              <a:rPr lang="en-GB" sz="2800" dirty="0"/>
              <a:t>1</a:t>
            </a:r>
          </a:p>
        </p:txBody>
      </p:sp>
      <p:pic>
        <p:nvPicPr>
          <p:cNvPr id="8" name="Content Placeholder 7">
            <a:extLst>
              <a:ext uri="{FF2B5EF4-FFF2-40B4-BE49-F238E27FC236}">
                <a16:creationId xmlns:a16="http://schemas.microsoft.com/office/drawing/2014/main" id="{07FD2E98-4520-4D0A-B732-D9E7FA575F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893" y="1351021"/>
            <a:ext cx="8210907" cy="4882475"/>
          </a:xfrm>
        </p:spPr>
      </p:pic>
    </p:spTree>
    <p:extLst>
      <p:ext uri="{BB962C8B-B14F-4D97-AF65-F5344CB8AC3E}">
        <p14:creationId xmlns:p14="http://schemas.microsoft.com/office/powerpoint/2010/main" val="35438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5841F-D6AB-453C-8EFD-54892DEE7A42}"/>
              </a:ext>
            </a:extLst>
          </p:cNvPr>
          <p:cNvSpPr>
            <a:spLocks noGrp="1"/>
          </p:cNvSpPr>
          <p:nvPr>
            <p:ph type="title"/>
          </p:nvPr>
        </p:nvSpPr>
        <p:spPr>
          <a:xfrm>
            <a:off x="719137" y="301079"/>
            <a:ext cx="9146383" cy="683302"/>
          </a:xfrm>
        </p:spPr>
        <p:txBody>
          <a:bodyPr>
            <a:normAutofit fontScale="90000"/>
          </a:bodyPr>
          <a:lstStyle/>
          <a:p>
            <a:r>
              <a:rPr lang="en-GB" dirty="0">
                <a:solidFill>
                  <a:srgbClr val="FF0000"/>
                </a:solidFill>
                <a:latin typeface="Times New Roman" panose="02020603050405020304" pitchFamily="18" charset="0"/>
                <a:cs typeface="Times New Roman" panose="02020603050405020304" pitchFamily="18" charset="0"/>
              </a:rPr>
              <a:t>What is an Image?</a:t>
            </a:r>
          </a:p>
        </p:txBody>
      </p:sp>
      <p:sp>
        <p:nvSpPr>
          <p:cNvPr id="7" name="Rectangle 6">
            <a:extLst>
              <a:ext uri="{FF2B5EF4-FFF2-40B4-BE49-F238E27FC236}">
                <a16:creationId xmlns:a16="http://schemas.microsoft.com/office/drawing/2014/main" id="{AF5346FD-BDC8-42C5-8B0A-C3E95F837A8A}"/>
              </a:ext>
            </a:extLst>
          </p:cNvPr>
          <p:cNvSpPr/>
          <p:nvPr/>
        </p:nvSpPr>
        <p:spPr>
          <a:xfrm>
            <a:off x="10281609" y="6326523"/>
            <a:ext cx="1910391" cy="523220"/>
          </a:xfrm>
          <a:prstGeom prst="rect">
            <a:avLst/>
          </a:prstGeom>
        </p:spPr>
        <p:txBody>
          <a:bodyPr wrap="square">
            <a:spAutoFit/>
          </a:bodyPr>
          <a:lstStyle/>
          <a:p>
            <a:pPr algn="r"/>
            <a:r>
              <a:rPr lang="en-GB" sz="2800" dirty="0"/>
              <a:t>1</a:t>
            </a:r>
          </a:p>
        </p:txBody>
      </p:sp>
      <p:sp>
        <p:nvSpPr>
          <p:cNvPr id="11" name="Content Placeholder 10">
            <a:extLst>
              <a:ext uri="{FF2B5EF4-FFF2-40B4-BE49-F238E27FC236}">
                <a16:creationId xmlns:a16="http://schemas.microsoft.com/office/drawing/2014/main" id="{0B41938A-8BF4-4EBC-874F-E03732554444}"/>
              </a:ext>
            </a:extLst>
          </p:cNvPr>
          <p:cNvSpPr>
            <a:spLocks noGrp="1"/>
          </p:cNvSpPr>
          <p:nvPr>
            <p:ph idx="1"/>
          </p:nvPr>
        </p:nvSpPr>
        <p:spPr>
          <a:xfrm>
            <a:off x="719137" y="1320800"/>
            <a:ext cx="11197092" cy="5005723"/>
          </a:xfrm>
        </p:spPr>
        <p:txBody>
          <a:bodyPr>
            <a:noAutofit/>
          </a:bodyPr>
          <a:lstStyle/>
          <a:p>
            <a:pPr>
              <a:lnSpc>
                <a:spcPct val="12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Every image consists of a </a:t>
            </a:r>
            <a:r>
              <a:rPr lang="en-US" dirty="0">
                <a:solidFill>
                  <a:srgbClr val="7030A0"/>
                </a:solidFill>
                <a:latin typeface="Times New Roman" panose="02020603050405020304" pitchFamily="18" charset="0"/>
                <a:cs typeface="Times New Roman" panose="02020603050405020304" pitchFamily="18" charset="0"/>
              </a:rPr>
              <a:t>set of pixels</a:t>
            </a:r>
            <a:r>
              <a:rPr lang="en-US" dirty="0">
                <a:latin typeface="Times New Roman" panose="02020603050405020304" pitchFamily="18" charset="0"/>
                <a:cs typeface="Times New Roman" panose="02020603050405020304" pitchFamily="18" charset="0"/>
              </a:rPr>
              <a:t>. </a:t>
            </a:r>
          </a:p>
          <a:p>
            <a:pPr>
              <a:lnSpc>
                <a:spcPct val="12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  Pixels </a:t>
            </a:r>
            <a:r>
              <a:rPr lang="en-US" dirty="0">
                <a:latin typeface="Times New Roman" panose="02020603050405020304" pitchFamily="18" charset="0"/>
                <a:cs typeface="Times New Roman" panose="02020603050405020304" pitchFamily="18" charset="0"/>
              </a:rPr>
              <a:t>are the raw </a:t>
            </a:r>
            <a:r>
              <a:rPr lang="en-US" dirty="0">
                <a:solidFill>
                  <a:srgbClr val="7030A0"/>
                </a:solidFill>
                <a:latin typeface="Times New Roman" panose="02020603050405020304" pitchFamily="18" charset="0"/>
                <a:cs typeface="Times New Roman" panose="02020603050405020304" pitchFamily="18" charset="0"/>
              </a:rPr>
              <a:t>building blocks of an image</a:t>
            </a:r>
            <a:r>
              <a:rPr lang="en-US" dirty="0">
                <a:latin typeface="Times New Roman" panose="02020603050405020304" pitchFamily="18" charset="0"/>
                <a:cs typeface="Times New Roman" panose="02020603050405020304" pitchFamily="18" charset="0"/>
              </a:rPr>
              <a:t>. </a:t>
            </a:r>
          </a:p>
          <a:p>
            <a:pPr>
              <a:lnSpc>
                <a:spcPct val="12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If the image has a resolution of </a:t>
            </a:r>
            <a:r>
              <a:rPr lang="en-US" b="1" dirty="0">
                <a:latin typeface="Times New Roman" panose="02020603050405020304" pitchFamily="18" charset="0"/>
                <a:cs typeface="Times New Roman" panose="02020603050405020304" pitchFamily="18" charset="0"/>
              </a:rPr>
              <a:t>600 x 450</a:t>
            </a:r>
            <a:r>
              <a:rPr lang="en-US" dirty="0">
                <a:latin typeface="Times New Roman" panose="02020603050405020304" pitchFamily="18" charset="0"/>
                <a:cs typeface="Times New Roman" panose="02020603050405020304" pitchFamily="18" charset="0"/>
              </a:rPr>
              <a:t>, meaning that it is </a:t>
            </a:r>
            <a:r>
              <a:rPr lang="en-US" b="1" dirty="0">
                <a:latin typeface="Times New Roman" panose="02020603050405020304" pitchFamily="18" charset="0"/>
                <a:cs typeface="Times New Roman" panose="02020603050405020304" pitchFamily="18" charset="0"/>
              </a:rPr>
              <a:t>600 wide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450 pixels tall</a:t>
            </a:r>
            <a:r>
              <a:rPr lang="en-US" dirty="0">
                <a:latin typeface="Times New Roman" panose="02020603050405020304" pitchFamily="18" charset="0"/>
                <a:cs typeface="Times New Roman" panose="02020603050405020304" pitchFamily="18" charset="0"/>
              </a:rPr>
              <a:t>. Then, there are </a:t>
            </a:r>
            <a:r>
              <a:rPr lang="en-US" dirty="0">
                <a:solidFill>
                  <a:srgbClr val="7030A0"/>
                </a:solidFill>
                <a:latin typeface="Times New Roman" panose="02020603050405020304" pitchFamily="18" charset="0"/>
                <a:cs typeface="Times New Roman" panose="02020603050405020304" pitchFamily="18" charset="0"/>
              </a:rPr>
              <a:t>600 x 450 = 270,000</a:t>
            </a:r>
            <a:r>
              <a:rPr lang="en-US" dirty="0">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pixels</a:t>
            </a:r>
            <a:r>
              <a:rPr lang="en-US" dirty="0">
                <a:latin typeface="Times New Roman" panose="02020603050405020304" pitchFamily="18" charset="0"/>
                <a:cs typeface="Times New Roman" panose="02020603050405020304" pitchFamily="18" charset="0"/>
              </a:rPr>
              <a:t> in our image.  </a:t>
            </a:r>
          </a:p>
          <a:p>
            <a:pPr>
              <a:lnSpc>
                <a:spcPct val="120000"/>
              </a:lnSpc>
              <a:buFont typeface="Wingdings" panose="05000000000000000000" pitchFamily="2" charset="2"/>
              <a:buChar char="Ø"/>
            </a:pPr>
            <a:r>
              <a:rPr lang="en-US" dirty="0"/>
              <a:t>  </a:t>
            </a:r>
            <a:r>
              <a:rPr lang="en-US" b="1" dirty="0">
                <a:solidFill>
                  <a:srgbClr val="7030A0"/>
                </a:solidFill>
                <a:latin typeface="Times New Roman" panose="02020603050405020304" pitchFamily="18" charset="0"/>
                <a:cs typeface="Times New Roman" panose="02020603050405020304" pitchFamily="18" charset="0"/>
              </a:rPr>
              <a:t>Grayscale image</a:t>
            </a:r>
            <a:r>
              <a:rPr lang="en-US" dirty="0">
                <a:latin typeface="Times New Roman" panose="02020603050405020304" pitchFamily="18" charset="0"/>
                <a:cs typeface="Times New Roman" panose="02020603050405020304" pitchFamily="18" charset="0"/>
              </a:rPr>
              <a:t>, each pixel has a value between 0 and 255, where </a:t>
            </a:r>
            <a:r>
              <a:rPr lang="en-US" b="1" dirty="0">
                <a:latin typeface="Times New Roman" panose="02020603050405020304" pitchFamily="18" charset="0"/>
                <a:cs typeface="Times New Roman" panose="02020603050405020304" pitchFamily="18" charset="0"/>
              </a:rPr>
              <a:t>zero is corresponds to “black” </a:t>
            </a:r>
            <a:r>
              <a:rPr lang="en-US" dirty="0">
                <a:latin typeface="Times New Roman" panose="02020603050405020304" pitchFamily="18" charset="0"/>
                <a:cs typeface="Times New Roman" panose="02020603050405020304" pitchFamily="18" charset="0"/>
              </a:rPr>
              <a:t>and </a:t>
            </a:r>
            <a:r>
              <a:rPr lang="en-US" b="1" i="1" dirty="0">
                <a:latin typeface="Times New Roman" panose="02020603050405020304" pitchFamily="18" charset="0"/>
                <a:cs typeface="Times New Roman" panose="02020603050405020304" pitchFamily="18" charset="0"/>
              </a:rPr>
              <a:t>255 </a:t>
            </a:r>
            <a:r>
              <a:rPr lang="en-US" b="1" dirty="0">
                <a:latin typeface="Times New Roman" panose="02020603050405020304" pitchFamily="18" charset="0"/>
                <a:cs typeface="Times New Roman" panose="02020603050405020304" pitchFamily="18" charset="0"/>
              </a:rPr>
              <a:t>being “white</a:t>
            </a:r>
            <a:r>
              <a:rPr lang="en-US" dirty="0">
                <a:latin typeface="Times New Roman" panose="02020603050405020304" pitchFamily="18" charset="0"/>
                <a:cs typeface="Times New Roman" panose="02020603050405020304" pitchFamily="18" charset="0"/>
              </a:rPr>
              <a:t>”. The values in between 0 and 255 are varying shades of gray.</a:t>
            </a:r>
          </a:p>
          <a:p>
            <a:pPr>
              <a:lnSpc>
                <a:spcPct val="120000"/>
              </a:lnSpc>
              <a:buFont typeface="Wingdings" panose="05000000000000000000" pitchFamily="2" charset="2"/>
              <a:buChar char="Ø"/>
            </a:pPr>
            <a:r>
              <a:rPr lang="en-US" dirty="0"/>
              <a:t>  </a:t>
            </a:r>
            <a:r>
              <a:rPr lang="en-US" b="1" dirty="0">
                <a:solidFill>
                  <a:srgbClr val="7030A0"/>
                </a:solidFill>
                <a:latin typeface="Times New Roman" panose="02020603050405020304" pitchFamily="18" charset="0"/>
                <a:cs typeface="Times New Roman" panose="02020603050405020304" pitchFamily="18" charset="0"/>
              </a:rPr>
              <a:t>Color pixels</a:t>
            </a:r>
            <a:r>
              <a:rPr lang="en-US" dirty="0">
                <a:latin typeface="Times New Roman" panose="02020603050405020304" pitchFamily="18" charset="0"/>
                <a:cs typeface="Times New Roman" panose="02020603050405020304" pitchFamily="18" charset="0"/>
              </a:rPr>
              <a:t> are normally represented in the RGB color space (one value for the Red component, one for Green, and one for Blue, leading to a total of 3 values per pixel). </a:t>
            </a:r>
          </a:p>
        </p:txBody>
      </p:sp>
    </p:spTree>
    <p:extLst>
      <p:ext uri="{BB962C8B-B14F-4D97-AF65-F5344CB8AC3E}">
        <p14:creationId xmlns:p14="http://schemas.microsoft.com/office/powerpoint/2010/main" val="250036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a:extLst>
              <a:ext uri="{FF2B5EF4-FFF2-40B4-BE49-F238E27FC236}">
                <a16:creationId xmlns:a16="http://schemas.microsoft.com/office/drawing/2014/main" id="{DB67501E-64E9-47CD-AE27-DD8A9EDA1302}"/>
              </a:ext>
            </a:extLst>
          </p:cNvPr>
          <p:cNvSpPr>
            <a:spLocks noGrp="1" noChangeArrowheads="1"/>
          </p:cNvSpPr>
          <p:nvPr>
            <p:ph type="title" sz="quarter"/>
          </p:nvPr>
        </p:nvSpPr>
        <p:spPr>
          <a:xfrm>
            <a:off x="370417" y="468086"/>
            <a:ext cx="9891183" cy="666750"/>
          </a:xfrm>
        </p:spPr>
        <p:txBody>
          <a:bodyPr>
            <a:noAutofit/>
          </a:bodyPr>
          <a:lstStyle/>
          <a:p>
            <a:r>
              <a:rPr lang="en-US" altLang="en-US" sz="4900" dirty="0">
                <a:solidFill>
                  <a:srgbClr val="FF0000"/>
                </a:solidFill>
                <a:latin typeface="Times New Roman" panose="02020603050405020304" pitchFamily="18" charset="0"/>
                <a:cs typeface="Times New Roman" panose="02020603050405020304" pitchFamily="18" charset="0"/>
              </a:rPr>
              <a:t>The Prewitt Edge Detector</a:t>
            </a:r>
          </a:p>
        </p:txBody>
      </p:sp>
      <p:graphicFrame>
        <p:nvGraphicFramePr>
          <p:cNvPr id="884739" name="Group 3">
            <a:extLst>
              <a:ext uri="{FF2B5EF4-FFF2-40B4-BE49-F238E27FC236}">
                <a16:creationId xmlns:a16="http://schemas.microsoft.com/office/drawing/2014/main" id="{D6EDDFDD-A1F9-4B73-AD2D-F531A87C78C4}"/>
              </a:ext>
            </a:extLst>
          </p:cNvPr>
          <p:cNvGraphicFramePr>
            <a:graphicFrameLocks noGrp="1"/>
          </p:cNvGraphicFramePr>
          <p:nvPr>
            <p:ph sz="quarter" idx="1"/>
            <p:extLst/>
          </p:nvPr>
        </p:nvGraphicFramePr>
        <p:xfrm>
          <a:off x="2066926" y="2259012"/>
          <a:ext cx="2824163" cy="2419350"/>
        </p:xfrm>
        <a:graphic>
          <a:graphicData uri="http://schemas.openxmlformats.org/drawingml/2006/table">
            <a:tbl>
              <a:tblPr/>
              <a:tblGrid>
                <a:gridCol w="941388">
                  <a:extLst>
                    <a:ext uri="{9D8B030D-6E8A-4147-A177-3AD203B41FA5}">
                      <a16:colId xmlns:a16="http://schemas.microsoft.com/office/drawing/2014/main" val="1300536851"/>
                    </a:ext>
                  </a:extLst>
                </a:gridCol>
                <a:gridCol w="941387">
                  <a:extLst>
                    <a:ext uri="{9D8B030D-6E8A-4147-A177-3AD203B41FA5}">
                      <a16:colId xmlns:a16="http://schemas.microsoft.com/office/drawing/2014/main" val="518844361"/>
                    </a:ext>
                  </a:extLst>
                </a:gridCol>
                <a:gridCol w="941388">
                  <a:extLst>
                    <a:ext uri="{9D8B030D-6E8A-4147-A177-3AD203B41FA5}">
                      <a16:colId xmlns:a16="http://schemas.microsoft.com/office/drawing/2014/main" val="1813152777"/>
                    </a:ext>
                  </a:extLst>
                </a:gridCol>
              </a:tblGrid>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0409261"/>
                  </a:ext>
                </a:extLst>
              </a:tr>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a:ln>
                            <a:noFill/>
                          </a:ln>
                          <a:solidFill>
                            <a:srgbClr val="0033CC"/>
                          </a:solidFill>
                          <a:effectLst/>
                          <a:latin typeface="Verdana" panose="020B060403050404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71283059"/>
                  </a:ext>
                </a:extLst>
              </a:tr>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47285494"/>
                  </a:ext>
                </a:extLst>
              </a:tr>
            </a:tbl>
          </a:graphicData>
        </a:graphic>
      </p:graphicFrame>
      <p:graphicFrame>
        <p:nvGraphicFramePr>
          <p:cNvPr id="884757" name="Group 21">
            <a:extLst>
              <a:ext uri="{FF2B5EF4-FFF2-40B4-BE49-F238E27FC236}">
                <a16:creationId xmlns:a16="http://schemas.microsoft.com/office/drawing/2014/main" id="{006F0052-CBF5-4D78-9AFD-5F3649CD2B2D}"/>
              </a:ext>
            </a:extLst>
          </p:cNvPr>
          <p:cNvGraphicFramePr>
            <a:graphicFrameLocks noGrp="1"/>
          </p:cNvGraphicFramePr>
          <p:nvPr>
            <p:ph sz="quarter" idx="2"/>
            <p:extLst/>
          </p:nvPr>
        </p:nvGraphicFramePr>
        <p:xfrm>
          <a:off x="7296150" y="2219325"/>
          <a:ext cx="2863850" cy="2419350"/>
        </p:xfrm>
        <a:graphic>
          <a:graphicData uri="http://schemas.openxmlformats.org/drawingml/2006/table">
            <a:tbl>
              <a:tblPr/>
              <a:tblGrid>
                <a:gridCol w="954088">
                  <a:extLst>
                    <a:ext uri="{9D8B030D-6E8A-4147-A177-3AD203B41FA5}">
                      <a16:colId xmlns:a16="http://schemas.microsoft.com/office/drawing/2014/main" val="3318753005"/>
                    </a:ext>
                  </a:extLst>
                </a:gridCol>
                <a:gridCol w="955675">
                  <a:extLst>
                    <a:ext uri="{9D8B030D-6E8A-4147-A177-3AD203B41FA5}">
                      <a16:colId xmlns:a16="http://schemas.microsoft.com/office/drawing/2014/main" val="2213722846"/>
                    </a:ext>
                  </a:extLst>
                </a:gridCol>
                <a:gridCol w="954087">
                  <a:extLst>
                    <a:ext uri="{9D8B030D-6E8A-4147-A177-3AD203B41FA5}">
                      <a16:colId xmlns:a16="http://schemas.microsoft.com/office/drawing/2014/main" val="1155253832"/>
                    </a:ext>
                  </a:extLst>
                </a:gridCol>
              </a:tblGrid>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a:ln>
                            <a:noFill/>
                          </a:ln>
                          <a:solidFill>
                            <a:srgbClr val="0033CC"/>
                          </a:solidFill>
                          <a:effectLst/>
                          <a:latin typeface="Verdana" panose="020B060403050404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996910"/>
                  </a:ext>
                </a:extLst>
              </a:tr>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13527370"/>
                  </a:ext>
                </a:extLst>
              </a:tr>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he-IL" altLang="en-US" sz="2000" b="0" i="0" u="none" strike="noStrike" cap="none" normalizeH="0" baseline="0" dirty="0">
                          <a:ln>
                            <a:noFill/>
                          </a:ln>
                          <a:solidFill>
                            <a:srgbClr val="0033CC"/>
                          </a:solidFill>
                          <a:effectLst/>
                          <a:latin typeface="Verdana" panose="020B0604030504040204" pitchFamily="34" charset="0"/>
                          <a:cs typeface="Arial" panose="020B0604020202020204" pitchFamily="34" charset="0"/>
                        </a:rPr>
                        <a:t>0</a:t>
                      </a:r>
                      <a:endParaRPr kumimoji="0" lang="en-US" altLang="en-US" sz="2000" b="0" i="0" u="none" strike="noStrike" cap="none" normalizeH="0" baseline="0" dirty="0">
                        <a:ln>
                          <a:noFill/>
                        </a:ln>
                        <a:solidFill>
                          <a:srgbClr val="0033CC"/>
                        </a:solidFill>
                        <a:effectLst/>
                        <a:latin typeface="Verdana" panose="020B0604030504040204" pitchFamily="34" charset="0"/>
                        <a:cs typeface="Arial" panose="020B0604020202020204" pitchFamily="34"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95308610"/>
                  </a:ext>
                </a:extLst>
              </a:tr>
            </a:tbl>
          </a:graphicData>
        </a:graphic>
      </p:graphicFrame>
      <p:sp>
        <p:nvSpPr>
          <p:cNvPr id="3" name="Content Placeholder 2">
            <a:extLst>
              <a:ext uri="{FF2B5EF4-FFF2-40B4-BE49-F238E27FC236}">
                <a16:creationId xmlns:a16="http://schemas.microsoft.com/office/drawing/2014/main" id="{8B68B86F-3A68-4BC3-8337-35F90D6DFB1E}"/>
              </a:ext>
            </a:extLst>
          </p:cNvPr>
          <p:cNvSpPr>
            <a:spLocks noGrp="1"/>
          </p:cNvSpPr>
          <p:nvPr>
            <p:ph sz="quarter" idx="3"/>
          </p:nvPr>
        </p:nvSpPr>
        <p:spPr>
          <a:xfrm>
            <a:off x="2196183" y="5106987"/>
            <a:ext cx="2592270" cy="333375"/>
          </a:xfrm>
        </p:spPr>
        <p:txBody>
          <a:bodyPr>
            <a:normAutofit/>
          </a:bodyPr>
          <a:lstStyle/>
          <a:p>
            <a:r>
              <a:rPr lang="en-US" sz="1800" b="1" dirty="0"/>
              <a:t>Horizontal Edge Detector</a:t>
            </a:r>
          </a:p>
        </p:txBody>
      </p:sp>
      <p:sp>
        <p:nvSpPr>
          <p:cNvPr id="5" name="Content Placeholder 4">
            <a:extLst>
              <a:ext uri="{FF2B5EF4-FFF2-40B4-BE49-F238E27FC236}">
                <a16:creationId xmlns:a16="http://schemas.microsoft.com/office/drawing/2014/main" id="{DF21137F-2970-4DCF-AE49-700462523564}"/>
              </a:ext>
            </a:extLst>
          </p:cNvPr>
          <p:cNvSpPr>
            <a:spLocks noGrp="1"/>
          </p:cNvSpPr>
          <p:nvPr>
            <p:ph sz="quarter" idx="4"/>
          </p:nvPr>
        </p:nvSpPr>
        <p:spPr>
          <a:xfrm>
            <a:off x="7490425" y="5035342"/>
            <a:ext cx="2546809" cy="405020"/>
          </a:xfrm>
        </p:spPr>
        <p:txBody>
          <a:bodyPr>
            <a:normAutofit/>
          </a:bodyPr>
          <a:lstStyle/>
          <a:p>
            <a:r>
              <a:rPr lang="en-US" sz="1800" b="1" dirty="0"/>
              <a:t>Horizontal Edge Detector</a:t>
            </a:r>
          </a:p>
        </p:txBody>
      </p:sp>
    </p:spTree>
    <p:extLst>
      <p:ext uri="{BB962C8B-B14F-4D97-AF65-F5344CB8AC3E}">
        <p14:creationId xmlns:p14="http://schemas.microsoft.com/office/powerpoint/2010/main" val="2535273066"/>
      </p:ext>
    </p:extLst>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a:extLst>
              <a:ext uri="{FF2B5EF4-FFF2-40B4-BE49-F238E27FC236}">
                <a16:creationId xmlns:a16="http://schemas.microsoft.com/office/drawing/2014/main" id="{DB67501E-64E9-47CD-AE27-DD8A9EDA1302}"/>
              </a:ext>
            </a:extLst>
          </p:cNvPr>
          <p:cNvSpPr>
            <a:spLocks noGrp="1" noChangeArrowheads="1"/>
          </p:cNvSpPr>
          <p:nvPr>
            <p:ph type="title" sz="quarter"/>
          </p:nvPr>
        </p:nvSpPr>
        <p:spPr>
          <a:xfrm>
            <a:off x="405343" y="634093"/>
            <a:ext cx="9891183" cy="666750"/>
          </a:xfrm>
        </p:spPr>
        <p:txBody>
          <a:bodyPr>
            <a:noAutofit/>
          </a:bodyPr>
          <a:lstStyle/>
          <a:p>
            <a:r>
              <a:rPr lang="en-US" altLang="en-US" sz="4900" dirty="0">
                <a:solidFill>
                  <a:srgbClr val="FF0000"/>
                </a:solidFill>
                <a:latin typeface="Times New Roman" panose="02020603050405020304" pitchFamily="18" charset="0"/>
                <a:cs typeface="Times New Roman" panose="02020603050405020304" pitchFamily="18" charset="0"/>
              </a:rPr>
              <a:t>Sobel Edge Detector</a:t>
            </a:r>
          </a:p>
        </p:txBody>
      </p:sp>
      <p:graphicFrame>
        <p:nvGraphicFramePr>
          <p:cNvPr id="884739" name="Group 3">
            <a:extLst>
              <a:ext uri="{FF2B5EF4-FFF2-40B4-BE49-F238E27FC236}">
                <a16:creationId xmlns:a16="http://schemas.microsoft.com/office/drawing/2014/main" id="{D6EDDFDD-A1F9-4B73-AD2D-F531A87C78C4}"/>
              </a:ext>
            </a:extLst>
          </p:cNvPr>
          <p:cNvGraphicFramePr>
            <a:graphicFrameLocks noGrp="1"/>
          </p:cNvGraphicFramePr>
          <p:nvPr>
            <p:ph sz="quarter" idx="1"/>
            <p:extLst/>
          </p:nvPr>
        </p:nvGraphicFramePr>
        <p:xfrm>
          <a:off x="2168526" y="2375807"/>
          <a:ext cx="2824163" cy="2419350"/>
        </p:xfrm>
        <a:graphic>
          <a:graphicData uri="http://schemas.openxmlformats.org/drawingml/2006/table">
            <a:tbl>
              <a:tblPr/>
              <a:tblGrid>
                <a:gridCol w="941388">
                  <a:extLst>
                    <a:ext uri="{9D8B030D-6E8A-4147-A177-3AD203B41FA5}">
                      <a16:colId xmlns:a16="http://schemas.microsoft.com/office/drawing/2014/main" val="1300536851"/>
                    </a:ext>
                  </a:extLst>
                </a:gridCol>
                <a:gridCol w="941387">
                  <a:extLst>
                    <a:ext uri="{9D8B030D-6E8A-4147-A177-3AD203B41FA5}">
                      <a16:colId xmlns:a16="http://schemas.microsoft.com/office/drawing/2014/main" val="518844361"/>
                    </a:ext>
                  </a:extLst>
                </a:gridCol>
                <a:gridCol w="941388">
                  <a:extLst>
                    <a:ext uri="{9D8B030D-6E8A-4147-A177-3AD203B41FA5}">
                      <a16:colId xmlns:a16="http://schemas.microsoft.com/office/drawing/2014/main" val="1813152777"/>
                    </a:ext>
                  </a:extLst>
                </a:gridCol>
              </a:tblGrid>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0409261"/>
                  </a:ext>
                </a:extLst>
              </a:tr>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a:ln>
                            <a:noFill/>
                          </a:ln>
                          <a:solidFill>
                            <a:srgbClr val="0033CC"/>
                          </a:solidFill>
                          <a:effectLst/>
                          <a:latin typeface="Verdana" panose="020B060403050404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71283059"/>
                  </a:ext>
                </a:extLst>
              </a:tr>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47285494"/>
                  </a:ext>
                </a:extLst>
              </a:tr>
            </a:tbl>
          </a:graphicData>
        </a:graphic>
      </p:graphicFrame>
      <p:graphicFrame>
        <p:nvGraphicFramePr>
          <p:cNvPr id="884757" name="Group 21">
            <a:extLst>
              <a:ext uri="{FF2B5EF4-FFF2-40B4-BE49-F238E27FC236}">
                <a16:creationId xmlns:a16="http://schemas.microsoft.com/office/drawing/2014/main" id="{006F0052-CBF5-4D78-9AFD-5F3649CD2B2D}"/>
              </a:ext>
            </a:extLst>
          </p:cNvPr>
          <p:cNvGraphicFramePr>
            <a:graphicFrameLocks noGrp="1"/>
          </p:cNvGraphicFramePr>
          <p:nvPr>
            <p:ph sz="quarter" idx="2"/>
            <p:extLst/>
          </p:nvPr>
        </p:nvGraphicFramePr>
        <p:xfrm>
          <a:off x="7397750" y="2336120"/>
          <a:ext cx="2863850" cy="2419350"/>
        </p:xfrm>
        <a:graphic>
          <a:graphicData uri="http://schemas.openxmlformats.org/drawingml/2006/table">
            <a:tbl>
              <a:tblPr/>
              <a:tblGrid>
                <a:gridCol w="954088">
                  <a:extLst>
                    <a:ext uri="{9D8B030D-6E8A-4147-A177-3AD203B41FA5}">
                      <a16:colId xmlns:a16="http://schemas.microsoft.com/office/drawing/2014/main" val="3318753005"/>
                    </a:ext>
                  </a:extLst>
                </a:gridCol>
                <a:gridCol w="955675">
                  <a:extLst>
                    <a:ext uri="{9D8B030D-6E8A-4147-A177-3AD203B41FA5}">
                      <a16:colId xmlns:a16="http://schemas.microsoft.com/office/drawing/2014/main" val="2213722846"/>
                    </a:ext>
                  </a:extLst>
                </a:gridCol>
                <a:gridCol w="954087">
                  <a:extLst>
                    <a:ext uri="{9D8B030D-6E8A-4147-A177-3AD203B41FA5}">
                      <a16:colId xmlns:a16="http://schemas.microsoft.com/office/drawing/2014/main" val="1155253832"/>
                    </a:ext>
                  </a:extLst>
                </a:gridCol>
              </a:tblGrid>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a:ln>
                            <a:noFill/>
                          </a:ln>
                          <a:solidFill>
                            <a:srgbClr val="0033CC"/>
                          </a:solidFill>
                          <a:effectLst/>
                          <a:latin typeface="Verdana" panose="020B060403050404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996910"/>
                  </a:ext>
                </a:extLst>
              </a:tr>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13527370"/>
                  </a:ext>
                </a:extLst>
              </a:tr>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he-IL" altLang="en-US" sz="2000" b="0" i="0" u="none" strike="noStrike" cap="none" normalizeH="0" baseline="0" dirty="0">
                          <a:ln>
                            <a:noFill/>
                          </a:ln>
                          <a:solidFill>
                            <a:srgbClr val="0033CC"/>
                          </a:solidFill>
                          <a:effectLst/>
                          <a:latin typeface="Verdana" panose="020B0604030504040204" pitchFamily="34" charset="0"/>
                          <a:cs typeface="Arial" panose="020B0604020202020204" pitchFamily="34" charset="0"/>
                        </a:rPr>
                        <a:t>0</a:t>
                      </a:r>
                      <a:endParaRPr kumimoji="0" lang="en-US" altLang="en-US" sz="2000" b="0" i="0" u="none" strike="noStrike" cap="none" normalizeH="0" baseline="0" dirty="0">
                        <a:ln>
                          <a:noFill/>
                        </a:ln>
                        <a:solidFill>
                          <a:srgbClr val="0033CC"/>
                        </a:solidFill>
                        <a:effectLst/>
                        <a:latin typeface="Verdana" panose="020B0604030504040204" pitchFamily="34" charset="0"/>
                        <a:cs typeface="Arial" panose="020B0604020202020204" pitchFamily="34"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95308610"/>
                  </a:ext>
                </a:extLst>
              </a:tr>
            </a:tbl>
          </a:graphicData>
        </a:graphic>
      </p:graphicFrame>
      <p:sp>
        <p:nvSpPr>
          <p:cNvPr id="3" name="Content Placeholder 2">
            <a:extLst>
              <a:ext uri="{FF2B5EF4-FFF2-40B4-BE49-F238E27FC236}">
                <a16:creationId xmlns:a16="http://schemas.microsoft.com/office/drawing/2014/main" id="{8B68B86F-3A68-4BC3-8337-35F90D6DFB1E}"/>
              </a:ext>
            </a:extLst>
          </p:cNvPr>
          <p:cNvSpPr>
            <a:spLocks noGrp="1"/>
          </p:cNvSpPr>
          <p:nvPr>
            <p:ph sz="quarter" idx="3"/>
          </p:nvPr>
        </p:nvSpPr>
        <p:spPr>
          <a:xfrm>
            <a:off x="2297783" y="5223782"/>
            <a:ext cx="2592270" cy="333375"/>
          </a:xfrm>
        </p:spPr>
        <p:txBody>
          <a:bodyPr>
            <a:normAutofit/>
          </a:bodyPr>
          <a:lstStyle/>
          <a:p>
            <a:r>
              <a:rPr lang="en-US" sz="1800" b="1" dirty="0"/>
              <a:t>Horizontal Edge Detector</a:t>
            </a:r>
          </a:p>
        </p:txBody>
      </p:sp>
      <p:sp>
        <p:nvSpPr>
          <p:cNvPr id="5" name="Content Placeholder 4">
            <a:extLst>
              <a:ext uri="{FF2B5EF4-FFF2-40B4-BE49-F238E27FC236}">
                <a16:creationId xmlns:a16="http://schemas.microsoft.com/office/drawing/2014/main" id="{DF21137F-2970-4DCF-AE49-700462523564}"/>
              </a:ext>
            </a:extLst>
          </p:cNvPr>
          <p:cNvSpPr>
            <a:spLocks noGrp="1"/>
          </p:cNvSpPr>
          <p:nvPr>
            <p:ph sz="quarter" idx="4"/>
          </p:nvPr>
        </p:nvSpPr>
        <p:spPr>
          <a:xfrm>
            <a:off x="7592025" y="5152137"/>
            <a:ext cx="2546809" cy="405020"/>
          </a:xfrm>
        </p:spPr>
        <p:txBody>
          <a:bodyPr>
            <a:normAutofit/>
          </a:bodyPr>
          <a:lstStyle/>
          <a:p>
            <a:r>
              <a:rPr lang="en-US" sz="1800" b="1" dirty="0"/>
              <a:t>Horizontal Edge Detector</a:t>
            </a:r>
          </a:p>
        </p:txBody>
      </p:sp>
    </p:spTree>
    <p:extLst>
      <p:ext uri="{BB962C8B-B14F-4D97-AF65-F5344CB8AC3E}">
        <p14:creationId xmlns:p14="http://schemas.microsoft.com/office/powerpoint/2010/main" val="3907574345"/>
      </p:ext>
    </p:extLst>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E282B-29B2-41BA-8E1D-535C4B995ECA}"/>
              </a:ext>
            </a:extLst>
          </p:cNvPr>
          <p:cNvSpPr>
            <a:spLocks noGrp="1"/>
          </p:cNvSpPr>
          <p:nvPr>
            <p:ph type="title" sz="quarter"/>
          </p:nvPr>
        </p:nvSpPr>
        <p:spPr>
          <a:xfrm>
            <a:off x="247651" y="380999"/>
            <a:ext cx="9891183" cy="1024467"/>
          </a:xfrm>
        </p:spPr>
        <p:txBody>
          <a:bodyPr>
            <a:normAutofit/>
          </a:bodyPr>
          <a:lstStyle/>
          <a:p>
            <a:r>
              <a:rPr lang="en-US" altLang="en-US" dirty="0">
                <a:solidFill>
                  <a:srgbClr val="FF0000"/>
                </a:solidFill>
                <a:latin typeface="Times New Roman" panose="02020603050405020304" pitchFamily="18" charset="0"/>
                <a:cs typeface="Times New Roman" panose="02020603050405020304" pitchFamily="18" charset="0"/>
              </a:rPr>
              <a:t>Vertical Edge Detection</a:t>
            </a:r>
            <a:endParaRPr lang="en-US" dirty="0"/>
          </a:p>
        </p:txBody>
      </p:sp>
      <p:pic>
        <p:nvPicPr>
          <p:cNvPr id="7" name="Picture 6">
            <a:extLst>
              <a:ext uri="{FF2B5EF4-FFF2-40B4-BE49-F238E27FC236}">
                <a16:creationId xmlns:a16="http://schemas.microsoft.com/office/drawing/2014/main" id="{61803B32-1822-4B9E-A0C0-B131DE6B7003}"/>
              </a:ext>
            </a:extLst>
          </p:cNvPr>
          <p:cNvPicPr>
            <a:picLocks noChangeAspect="1"/>
          </p:cNvPicPr>
          <p:nvPr/>
        </p:nvPicPr>
        <p:blipFill rotWithShape="1">
          <a:blip r:embed="rId2">
            <a:extLst>
              <a:ext uri="{28A0092B-C50C-407E-A947-70E740481C1C}">
                <a14:useLocalDpi xmlns:a14="http://schemas.microsoft.com/office/drawing/2010/main" val="0"/>
              </a:ext>
            </a:extLst>
          </a:blip>
          <a:srcRect l="7499" t="15248" r="5761" b="8839"/>
          <a:stretch/>
        </p:blipFill>
        <p:spPr>
          <a:xfrm>
            <a:off x="870503" y="1260740"/>
            <a:ext cx="10234819" cy="5216261"/>
          </a:xfrm>
          <a:prstGeom prst="rect">
            <a:avLst/>
          </a:prstGeom>
        </p:spPr>
      </p:pic>
    </p:spTree>
    <p:extLst>
      <p:ext uri="{BB962C8B-B14F-4D97-AF65-F5344CB8AC3E}">
        <p14:creationId xmlns:p14="http://schemas.microsoft.com/office/powerpoint/2010/main" val="1217857060"/>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A8B819-8317-4FB0-9392-0D442CCF91AD}"/>
              </a:ext>
            </a:extLst>
          </p:cNvPr>
          <p:cNvPicPr/>
          <p:nvPr/>
        </p:nvPicPr>
        <p:blipFill rotWithShape="1">
          <a:blip r:embed="rId2"/>
          <a:srcRect l="10713" t="14837" r="11566" b="6289"/>
          <a:stretch/>
        </p:blipFill>
        <p:spPr bwMode="auto">
          <a:xfrm>
            <a:off x="1166192" y="1286197"/>
            <a:ext cx="8672301" cy="5452534"/>
          </a:xfrm>
          <a:prstGeom prst="rect">
            <a:avLst/>
          </a:prstGeom>
          <a:ln>
            <a:noFill/>
          </a:ln>
          <a:extLst>
            <a:ext uri="{53640926-AAD7-44D8-BBD7-CCE9431645EC}">
              <a14:shadowObscured xmlns:a14="http://schemas.microsoft.com/office/drawing/2010/main"/>
            </a:ext>
          </a:extLst>
        </p:spPr>
      </p:pic>
      <p:sp>
        <p:nvSpPr>
          <p:cNvPr id="10" name="Title 1">
            <a:extLst>
              <a:ext uri="{FF2B5EF4-FFF2-40B4-BE49-F238E27FC236}">
                <a16:creationId xmlns:a16="http://schemas.microsoft.com/office/drawing/2014/main" id="{6269C1C1-B779-40F2-B084-E08E89AA53EC}"/>
              </a:ext>
            </a:extLst>
          </p:cNvPr>
          <p:cNvSpPr>
            <a:spLocks noGrp="1"/>
          </p:cNvSpPr>
          <p:nvPr>
            <p:ph type="title" sz="quarter"/>
          </p:nvPr>
        </p:nvSpPr>
        <p:spPr>
          <a:xfrm>
            <a:off x="247651" y="380999"/>
            <a:ext cx="9891183" cy="1024467"/>
          </a:xfrm>
        </p:spPr>
        <p:txBody>
          <a:bodyPr>
            <a:normAutofit/>
          </a:bodyPr>
          <a:lstStyle/>
          <a:p>
            <a:r>
              <a:rPr lang="en-US" altLang="en-US" dirty="0">
                <a:solidFill>
                  <a:srgbClr val="FF0000"/>
                </a:solidFill>
                <a:latin typeface="Times New Roman" panose="02020603050405020304" pitchFamily="18" charset="0"/>
                <a:cs typeface="Times New Roman" panose="02020603050405020304" pitchFamily="18" charset="0"/>
              </a:rPr>
              <a:t>Transitions in Edge Detection</a:t>
            </a:r>
            <a:endParaRPr lang="en-US" dirty="0"/>
          </a:p>
        </p:txBody>
      </p:sp>
    </p:spTree>
    <p:extLst>
      <p:ext uri="{BB962C8B-B14F-4D97-AF65-F5344CB8AC3E}">
        <p14:creationId xmlns:p14="http://schemas.microsoft.com/office/powerpoint/2010/main" val="3798018086"/>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8F4-12BC-406B-9CF7-D36094F6CD6B}"/>
              </a:ext>
            </a:extLst>
          </p:cNvPr>
          <p:cNvSpPr>
            <a:spLocks noGrp="1"/>
          </p:cNvSpPr>
          <p:nvPr>
            <p:ph type="title"/>
          </p:nvPr>
        </p:nvSpPr>
        <p:spPr>
          <a:xfrm>
            <a:off x="484031" y="684603"/>
            <a:ext cx="10772775" cy="843438"/>
          </a:xfrm>
        </p:spPr>
        <p:txBody>
          <a:bodyPr>
            <a:normAutofit/>
          </a:bodyPr>
          <a:lstStyle/>
          <a:p>
            <a:r>
              <a:rPr lang="en-US" sz="4900" dirty="0">
                <a:solidFill>
                  <a:srgbClr val="FF0000"/>
                </a:solidFill>
                <a:latin typeface="Times New Roman" panose="02020603050405020304" pitchFamily="18" charset="0"/>
                <a:cs typeface="Times New Roman" panose="02020603050405020304" pitchFamily="18" charset="0"/>
              </a:rPr>
              <a:t>Dataset Preparation</a:t>
            </a:r>
          </a:p>
        </p:txBody>
      </p:sp>
      <p:graphicFrame>
        <p:nvGraphicFramePr>
          <p:cNvPr id="6" name="Content Placeholder 5">
            <a:extLst>
              <a:ext uri="{FF2B5EF4-FFF2-40B4-BE49-F238E27FC236}">
                <a16:creationId xmlns:a16="http://schemas.microsoft.com/office/drawing/2014/main" id="{510D6C21-32D3-47AB-A96A-20D421474F2A}"/>
              </a:ext>
            </a:extLst>
          </p:cNvPr>
          <p:cNvGraphicFramePr>
            <a:graphicFrameLocks noGrp="1"/>
          </p:cNvGraphicFramePr>
          <p:nvPr>
            <p:ph idx="1"/>
            <p:extLst/>
          </p:nvPr>
        </p:nvGraphicFramePr>
        <p:xfrm>
          <a:off x="484031" y="1921565"/>
          <a:ext cx="5247948" cy="40570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381FF7F2-938F-4DD0-A233-935864B78322}"/>
              </a:ext>
            </a:extLst>
          </p:cNvPr>
          <p:cNvSpPr txBox="1">
            <a:spLocks/>
          </p:cNvSpPr>
          <p:nvPr/>
        </p:nvSpPr>
        <p:spPr>
          <a:xfrm>
            <a:off x="2275283" y="6173397"/>
            <a:ext cx="2592270" cy="333375"/>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3000" b="1" dirty="0"/>
              <a:t>Dataset</a:t>
            </a:r>
          </a:p>
        </p:txBody>
      </p:sp>
      <p:graphicFrame>
        <p:nvGraphicFramePr>
          <p:cNvPr id="9" name="Content Placeholder 5">
            <a:extLst>
              <a:ext uri="{FF2B5EF4-FFF2-40B4-BE49-F238E27FC236}">
                <a16:creationId xmlns:a16="http://schemas.microsoft.com/office/drawing/2014/main" id="{0F5B03CF-6529-47D3-BBDE-9F40ABDE1632}"/>
              </a:ext>
            </a:extLst>
          </p:cNvPr>
          <p:cNvGraphicFramePr>
            <a:graphicFrameLocks/>
          </p:cNvGraphicFramePr>
          <p:nvPr>
            <p:extLst/>
          </p:nvPr>
        </p:nvGraphicFramePr>
        <p:xfrm>
          <a:off x="6751896" y="1921565"/>
          <a:ext cx="5247948" cy="405709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Content Placeholder 2">
            <a:extLst>
              <a:ext uri="{FF2B5EF4-FFF2-40B4-BE49-F238E27FC236}">
                <a16:creationId xmlns:a16="http://schemas.microsoft.com/office/drawing/2014/main" id="{A8C11EDC-1C5B-4E6F-BDCD-52B3DC44672C}"/>
              </a:ext>
            </a:extLst>
          </p:cNvPr>
          <p:cNvSpPr txBox="1">
            <a:spLocks/>
          </p:cNvSpPr>
          <p:nvPr/>
        </p:nvSpPr>
        <p:spPr>
          <a:xfrm>
            <a:off x="8510431" y="6173396"/>
            <a:ext cx="2592270" cy="333375"/>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3000" b="1" dirty="0"/>
              <a:t>Dataset</a:t>
            </a:r>
          </a:p>
        </p:txBody>
      </p:sp>
    </p:spTree>
    <p:extLst>
      <p:ext uri="{BB962C8B-B14F-4D97-AF65-F5344CB8AC3E}">
        <p14:creationId xmlns:p14="http://schemas.microsoft.com/office/powerpoint/2010/main" val="99788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8F4-12BC-406B-9CF7-D36094F6CD6B}"/>
              </a:ext>
            </a:extLst>
          </p:cNvPr>
          <p:cNvSpPr>
            <a:spLocks noGrp="1"/>
          </p:cNvSpPr>
          <p:nvPr>
            <p:ph type="title"/>
          </p:nvPr>
        </p:nvSpPr>
        <p:spPr>
          <a:xfrm>
            <a:off x="378012" y="326794"/>
            <a:ext cx="10772775" cy="843438"/>
          </a:xfrm>
        </p:spPr>
        <p:txBody>
          <a:bodyPr>
            <a:normAutofit/>
          </a:bodyPr>
          <a:lstStyle/>
          <a:p>
            <a:r>
              <a:rPr lang="en-US" sz="4900" dirty="0">
                <a:solidFill>
                  <a:srgbClr val="FF0000"/>
                </a:solidFill>
                <a:latin typeface="Times New Roman" panose="02020603050405020304" pitchFamily="18" charset="0"/>
                <a:cs typeface="Times New Roman" panose="02020603050405020304" pitchFamily="18" charset="0"/>
              </a:rPr>
              <a:t>Dataset Augmentation</a:t>
            </a:r>
          </a:p>
        </p:txBody>
      </p:sp>
      <p:sp>
        <p:nvSpPr>
          <p:cNvPr id="12" name="Rectangle 11">
            <a:extLst>
              <a:ext uri="{FF2B5EF4-FFF2-40B4-BE49-F238E27FC236}">
                <a16:creationId xmlns:a16="http://schemas.microsoft.com/office/drawing/2014/main" id="{9C03D8A4-C154-4FA6-BF6B-2CEC7B462C03}"/>
              </a:ext>
            </a:extLst>
          </p:cNvPr>
          <p:cNvSpPr/>
          <p:nvPr/>
        </p:nvSpPr>
        <p:spPr>
          <a:xfrm>
            <a:off x="772825" y="1170232"/>
            <a:ext cx="9983148" cy="5632311"/>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Used for There are many augmentation techniques available, some of them are</a:t>
            </a:r>
          </a:p>
          <a:p>
            <a:endParaRPr lang="en-US" sz="20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Horizontal Flipping.</a:t>
            </a:r>
          </a:p>
          <a:p>
            <a:pPr marL="742950" lvl="1"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Vertical Flipping.</a:t>
            </a:r>
          </a:p>
          <a:p>
            <a:pPr marL="742950" lvl="1"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Rotating.</a:t>
            </a:r>
          </a:p>
          <a:p>
            <a:pPr marL="742950" lvl="1"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Cropping.</a:t>
            </a:r>
          </a:p>
          <a:p>
            <a:pPr marL="742950" lvl="1"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Zooming and scaling.</a:t>
            </a:r>
          </a:p>
          <a:p>
            <a:pPr marL="742950" lvl="1"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Translating (moving along the x or y axis).</a:t>
            </a:r>
          </a:p>
          <a:p>
            <a:pPr marL="742950" lvl="1"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Adding Gaussian noise (distortion of high frequency features).</a:t>
            </a:r>
          </a:p>
          <a:p>
            <a:pPr lvl="1"/>
            <a:endParaRPr lang="en-US" sz="2000" dirty="0">
              <a:latin typeface="Times New Roman" panose="02020603050405020304" pitchFamily="18" charset="0"/>
              <a:cs typeface="Times New Roman" panose="02020603050405020304" pitchFamily="18" charset="0"/>
            </a:endParaRPr>
          </a:p>
          <a:p>
            <a:pPr lvl="1"/>
            <a:r>
              <a:rPr lang="en-US" sz="2000" b="1" dirty="0">
                <a:latin typeface="Times New Roman" panose="02020603050405020304" pitchFamily="18" charset="0"/>
                <a:cs typeface="Times New Roman" panose="02020603050405020304" pitchFamily="18" charset="0"/>
              </a:rPr>
              <a:t>Note: </a:t>
            </a:r>
            <a:r>
              <a:rPr lang="en-US" sz="2000" dirty="0">
                <a:latin typeface="Times New Roman" panose="02020603050405020304" pitchFamily="18" charset="0"/>
                <a:cs typeface="Times New Roman" panose="02020603050405020304" pitchFamily="18" charset="0"/>
              </a:rPr>
              <a:t>Sometimes augmentation depends on type of algorithm we are using.</a:t>
            </a: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172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E2C5-3674-4C71-97F1-17F378F6B635}"/>
              </a:ext>
            </a:extLst>
          </p:cNvPr>
          <p:cNvSpPr>
            <a:spLocks noGrp="1"/>
          </p:cNvSpPr>
          <p:nvPr>
            <p:ph type="title"/>
          </p:nvPr>
        </p:nvSpPr>
        <p:spPr>
          <a:xfrm>
            <a:off x="468539" y="331439"/>
            <a:ext cx="10772775" cy="748696"/>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Key </a:t>
            </a:r>
            <a:r>
              <a:rPr lang="en-US" dirty="0" err="1">
                <a:solidFill>
                  <a:srgbClr val="FF0000"/>
                </a:solidFill>
                <a:latin typeface="Times New Roman" panose="02020603050405020304" pitchFamily="18" charset="0"/>
                <a:cs typeface="Times New Roman" panose="02020603050405020304" pitchFamily="18" charset="0"/>
              </a:rPr>
              <a:t>Terminalogy</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78C8BDC-A907-4422-89CF-347CDC5EAD15}"/>
              </a:ext>
            </a:extLst>
          </p:cNvPr>
          <p:cNvSpPr>
            <a:spLocks noGrp="1"/>
          </p:cNvSpPr>
          <p:nvPr>
            <p:ph idx="1"/>
          </p:nvPr>
        </p:nvSpPr>
        <p:spPr>
          <a:xfrm>
            <a:off x="676656" y="1248229"/>
            <a:ext cx="10753725" cy="5278332"/>
          </a:xfrm>
        </p:spPr>
        <p:txBody>
          <a:bodyPr>
            <a:normAutofit/>
          </a:bodyPr>
          <a:lstStyle/>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Filter/Feature Detector/weights</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Feature map (CNN)</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Activation function	f(b + ∑ </a:t>
            </a:r>
            <a:r>
              <a:rPr lang="en-US" dirty="0" err="1">
                <a:latin typeface="Times New Roman" panose="02020603050405020304" pitchFamily="18" charset="0"/>
                <a:cs typeface="Times New Roman" panose="02020603050405020304" pitchFamily="18" charset="0"/>
              </a:rPr>
              <a:t>x</a:t>
            </a:r>
            <a:r>
              <a:rPr lang="en-US" baseline="-25000" dirty="0" err="1">
                <a:latin typeface="Times New Roman" panose="02020603050405020304" pitchFamily="18" charset="0"/>
                <a:cs typeface="Times New Roman" panose="02020603050405020304" pitchFamily="18" charset="0"/>
              </a:rPr>
              <a:t>i</a:t>
            </a:r>
            <a:r>
              <a:rPr lang="en-US" b="1" dirty="0" err="1">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Feed Forward</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Backpropagation</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Cost function                    J (</a:t>
            </a:r>
            <a:r>
              <a:rPr lang="el-GR" dirty="0">
                <a:latin typeface="Times New Roman" panose="02020603050405020304" pitchFamily="18" charset="0"/>
                <a:cs typeface="Times New Roman" panose="02020603050405020304" pitchFamily="18" charset="0"/>
              </a:rPr>
              <a:t>θ</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Loss function		(Error)</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Optimizer			(SGD, Adam, </a:t>
            </a:r>
            <a:r>
              <a:rPr lang="en-US" dirty="0" err="1">
                <a:latin typeface="Times New Roman" panose="02020603050405020304" pitchFamily="18" charset="0"/>
                <a:cs typeface="Times New Roman" panose="02020603050405020304" pitchFamily="18" charset="0"/>
              </a:rPr>
              <a:t>RMSProp</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Learning Rate		(</a:t>
            </a:r>
            <a:r>
              <a:rPr lang="el-GR" dirty="0">
                <a:latin typeface="Times New Roman" panose="02020603050405020304" pitchFamily="18" charset="0"/>
                <a:cs typeface="Times New Roman" panose="02020603050405020304" pitchFamily="18" charset="0"/>
              </a:rPr>
              <a:t>η</a:t>
            </a:r>
            <a:r>
              <a:rPr lang="en-US" dirty="0">
                <a:latin typeface="Times New Roman" panose="02020603050405020304" pitchFamily="18" charset="0"/>
                <a:cs typeface="Times New Roman" panose="02020603050405020304" pitchFamily="18" charset="0"/>
              </a:rPr>
              <a:t> or </a:t>
            </a:r>
            <a:r>
              <a:rPr lang="el-GR" dirty="0">
                <a:latin typeface="Times New Roman" panose="02020603050405020304" pitchFamily="18" charset="0"/>
                <a:cs typeface="Times New Roman" panose="02020603050405020304" pitchFamily="18" charset="0"/>
              </a:rPr>
              <a:t>α</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Epoch</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Dropout</a:t>
            </a:r>
          </a:p>
        </p:txBody>
      </p:sp>
    </p:spTree>
    <p:extLst>
      <p:ext uri="{BB962C8B-B14F-4D97-AF65-F5344CB8AC3E}">
        <p14:creationId xmlns:p14="http://schemas.microsoft.com/office/powerpoint/2010/main" val="3284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a:extLst>
              <a:ext uri="{FF2B5EF4-FFF2-40B4-BE49-F238E27FC236}">
                <a16:creationId xmlns:a16="http://schemas.microsoft.com/office/drawing/2014/main" id="{DB67501E-64E9-47CD-AE27-DD8A9EDA1302}"/>
              </a:ext>
            </a:extLst>
          </p:cNvPr>
          <p:cNvSpPr>
            <a:spLocks noGrp="1" noChangeArrowheads="1"/>
          </p:cNvSpPr>
          <p:nvPr>
            <p:ph type="title" sz="quarter"/>
          </p:nvPr>
        </p:nvSpPr>
        <p:spPr>
          <a:xfrm>
            <a:off x="416985" y="3095625"/>
            <a:ext cx="9891183" cy="666750"/>
          </a:xfrm>
        </p:spPr>
        <p:txBody>
          <a:bodyPr>
            <a:noAutofit/>
          </a:bodyPr>
          <a:lstStyle/>
          <a:p>
            <a:r>
              <a:rPr lang="en-US" altLang="en-US" sz="4900" dirty="0">
                <a:solidFill>
                  <a:srgbClr val="FF0000"/>
                </a:solidFill>
                <a:latin typeface="Times New Roman" panose="02020603050405020304" pitchFamily="18" charset="0"/>
                <a:cs typeface="Times New Roman" panose="02020603050405020304" pitchFamily="18" charset="0"/>
              </a:rPr>
              <a:t>What is convolution?</a:t>
            </a:r>
          </a:p>
        </p:txBody>
      </p:sp>
      <p:pic>
        <p:nvPicPr>
          <p:cNvPr id="13" name="Picture 12">
            <a:extLst>
              <a:ext uri="{FF2B5EF4-FFF2-40B4-BE49-F238E27FC236}">
                <a16:creationId xmlns:a16="http://schemas.microsoft.com/office/drawing/2014/main" id="{172E8B76-A1D2-47B9-A32E-FC79D09AA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9463" y="120617"/>
            <a:ext cx="5935552" cy="6737383"/>
          </a:xfrm>
          <a:prstGeom prst="rect">
            <a:avLst/>
          </a:prstGeom>
        </p:spPr>
      </p:pic>
    </p:spTree>
    <p:extLst>
      <p:ext uri="{BB962C8B-B14F-4D97-AF65-F5344CB8AC3E}">
        <p14:creationId xmlns:p14="http://schemas.microsoft.com/office/powerpoint/2010/main" val="2057367806"/>
      </p:ext>
    </p:extLst>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a:extLst>
              <a:ext uri="{FF2B5EF4-FFF2-40B4-BE49-F238E27FC236}">
                <a16:creationId xmlns:a16="http://schemas.microsoft.com/office/drawing/2014/main" id="{DB67501E-64E9-47CD-AE27-DD8A9EDA1302}"/>
              </a:ext>
            </a:extLst>
          </p:cNvPr>
          <p:cNvSpPr>
            <a:spLocks noGrp="1" noChangeArrowheads="1"/>
          </p:cNvSpPr>
          <p:nvPr>
            <p:ph type="title" sz="quarter"/>
          </p:nvPr>
        </p:nvSpPr>
        <p:spPr>
          <a:xfrm>
            <a:off x="403733" y="405477"/>
            <a:ext cx="9891183" cy="666750"/>
          </a:xfrm>
        </p:spPr>
        <p:txBody>
          <a:bodyPr>
            <a:noAutofit/>
          </a:bodyPr>
          <a:lstStyle/>
          <a:p>
            <a:r>
              <a:rPr lang="en-US" altLang="en-US" sz="4900" dirty="0">
                <a:solidFill>
                  <a:srgbClr val="FF0000"/>
                </a:solidFill>
                <a:latin typeface="Times New Roman" panose="02020603050405020304" pitchFamily="18" charset="0"/>
                <a:cs typeface="Times New Roman" panose="02020603050405020304" pitchFamily="18" charset="0"/>
              </a:rPr>
              <a:t>Why convolution in Neural Network?</a:t>
            </a:r>
          </a:p>
        </p:txBody>
      </p:sp>
      <p:pic>
        <p:nvPicPr>
          <p:cNvPr id="3" name="Picture 2">
            <a:extLst>
              <a:ext uri="{FF2B5EF4-FFF2-40B4-BE49-F238E27FC236}">
                <a16:creationId xmlns:a16="http://schemas.microsoft.com/office/drawing/2014/main" id="{B48C8D5D-E8B0-4970-AEE4-A6D230E98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5034" y="927652"/>
            <a:ext cx="7130326" cy="5835004"/>
          </a:xfrm>
          <a:prstGeom prst="rect">
            <a:avLst/>
          </a:prstGeom>
        </p:spPr>
      </p:pic>
    </p:spTree>
    <p:extLst>
      <p:ext uri="{BB962C8B-B14F-4D97-AF65-F5344CB8AC3E}">
        <p14:creationId xmlns:p14="http://schemas.microsoft.com/office/powerpoint/2010/main" val="3694472852"/>
      </p:ext>
    </p:extLst>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AE14A-078A-4692-8C4C-E46A11E7E9B0}"/>
              </a:ext>
            </a:extLst>
          </p:cNvPr>
          <p:cNvSpPr>
            <a:spLocks noGrp="1"/>
          </p:cNvSpPr>
          <p:nvPr>
            <p:ph type="title"/>
          </p:nvPr>
        </p:nvSpPr>
        <p:spPr>
          <a:xfrm>
            <a:off x="657224" y="499533"/>
            <a:ext cx="10772775" cy="997963"/>
          </a:xfrm>
        </p:spPr>
        <p:txBody>
          <a:bodyPr/>
          <a:lstStyle/>
          <a:p>
            <a:r>
              <a:rPr lang="en-US" dirty="0">
                <a:solidFill>
                  <a:srgbClr val="FF0000"/>
                </a:solidFill>
                <a:latin typeface="Times New Roman" panose="02020603050405020304" pitchFamily="18" charset="0"/>
                <a:cs typeface="Times New Roman" panose="02020603050405020304" pitchFamily="18" charset="0"/>
              </a:rPr>
              <a:t>Convolutional Neural Networks (CNN)</a:t>
            </a:r>
            <a:endParaRPr lang="en-US" dirty="0"/>
          </a:p>
        </p:txBody>
      </p:sp>
      <p:sp>
        <p:nvSpPr>
          <p:cNvPr id="3" name="Content Placeholder 2">
            <a:extLst>
              <a:ext uri="{FF2B5EF4-FFF2-40B4-BE49-F238E27FC236}">
                <a16:creationId xmlns:a16="http://schemas.microsoft.com/office/drawing/2014/main" id="{E81C4C2B-99C4-4A89-8160-B12E44651250}"/>
              </a:ext>
            </a:extLst>
          </p:cNvPr>
          <p:cNvSpPr>
            <a:spLocks noGrp="1"/>
          </p:cNvSpPr>
          <p:nvPr>
            <p:ph idx="1"/>
          </p:nvPr>
        </p:nvSpPr>
        <p:spPr>
          <a:xfrm>
            <a:off x="676274" y="1656521"/>
            <a:ext cx="10753725" cy="4860971"/>
          </a:xfrm>
        </p:spPr>
        <p:txBody>
          <a:bodyPr>
            <a:normAutofit/>
          </a:bodyPr>
          <a:lstStyle/>
          <a:p>
            <a:pPr>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  CNNs are popular because people are </a:t>
            </a:r>
            <a:r>
              <a:rPr lang="en-US" sz="2300" dirty="0">
                <a:solidFill>
                  <a:srgbClr val="7030A0"/>
                </a:solidFill>
                <a:latin typeface="Times New Roman" panose="02020603050405020304" pitchFamily="18" charset="0"/>
                <a:cs typeface="Times New Roman" panose="02020603050405020304" pitchFamily="18" charset="0"/>
              </a:rPr>
              <a:t>achieving state-of-the-art results</a:t>
            </a:r>
            <a:r>
              <a:rPr lang="en-US" sz="2300" dirty="0">
                <a:solidFill>
                  <a:schemeClr val="tx1"/>
                </a:solidFill>
                <a:latin typeface="Times New Roman" panose="02020603050405020304" pitchFamily="18" charset="0"/>
                <a:cs typeface="Times New Roman" panose="02020603050405020304" pitchFamily="18" charset="0"/>
              </a:rPr>
              <a:t> on difficult computer vision and natural language processing tasks. </a:t>
            </a:r>
          </a:p>
          <a:p>
            <a:pPr>
              <a:buFont typeface="Wingdings" panose="05000000000000000000" pitchFamily="2" charset="2"/>
              <a:buChar char="Ø"/>
            </a:pPr>
            <a:endParaRPr lang="en-US" sz="23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  Convolutional Neural Networks expect and </a:t>
            </a:r>
            <a:r>
              <a:rPr lang="en-US" sz="2300" dirty="0">
                <a:solidFill>
                  <a:srgbClr val="7030A0"/>
                </a:solidFill>
                <a:latin typeface="Times New Roman" panose="02020603050405020304" pitchFamily="18" charset="0"/>
                <a:cs typeface="Times New Roman" panose="02020603050405020304" pitchFamily="18" charset="0"/>
              </a:rPr>
              <a:t>preserve the spatial relationship between pixels</a:t>
            </a:r>
            <a:r>
              <a:rPr lang="en-US" sz="2300" dirty="0">
                <a:solidFill>
                  <a:schemeClr val="tx1"/>
                </a:solidFill>
                <a:latin typeface="Times New Roman" panose="02020603050405020304" pitchFamily="18" charset="0"/>
                <a:cs typeface="Times New Roman" panose="02020603050405020304" pitchFamily="18" charset="0"/>
              </a:rPr>
              <a:t> by learning internal feature representations </a:t>
            </a:r>
            <a:r>
              <a:rPr lang="en-US" sz="2300" dirty="0">
                <a:solidFill>
                  <a:srgbClr val="7030A0"/>
                </a:solidFill>
                <a:latin typeface="Times New Roman" panose="02020603050405020304" pitchFamily="18" charset="0"/>
                <a:cs typeface="Times New Roman" panose="02020603050405020304" pitchFamily="18" charset="0"/>
              </a:rPr>
              <a:t>using small squares of input data</a:t>
            </a:r>
            <a:r>
              <a:rPr lang="en-US" sz="2300" dirty="0">
                <a:solidFill>
                  <a:schemeClr val="tx1"/>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endParaRPr lang="en-US" sz="23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   This is fair enough, but converting of the image matrix of pixels to a </a:t>
            </a:r>
            <a:r>
              <a:rPr lang="en-US" sz="2300" dirty="0">
                <a:solidFill>
                  <a:srgbClr val="7030A0"/>
                </a:solidFill>
                <a:latin typeface="Times New Roman" panose="02020603050405020304" pitchFamily="18" charset="0"/>
                <a:cs typeface="Times New Roman" panose="02020603050405020304" pitchFamily="18" charset="0"/>
              </a:rPr>
              <a:t>long vector of pixel values looses all of the spatial structure</a:t>
            </a:r>
            <a:r>
              <a:rPr lang="en-US" sz="2300" dirty="0">
                <a:solidFill>
                  <a:schemeClr val="tx1"/>
                </a:solidFill>
                <a:latin typeface="Times New Roman" panose="02020603050405020304" pitchFamily="18" charset="0"/>
                <a:cs typeface="Times New Roman" panose="02020603050405020304" pitchFamily="18" charset="0"/>
              </a:rPr>
              <a:t> in the image. </a:t>
            </a:r>
          </a:p>
          <a:p>
            <a:pPr>
              <a:buFont typeface="Wingdings" panose="05000000000000000000" pitchFamily="2" charset="2"/>
              <a:buChar char="Ø"/>
            </a:pPr>
            <a:endParaRPr lang="en-US" sz="23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   Features are learned and used across the whole image, allowing for the objects in the images to be </a:t>
            </a:r>
            <a:r>
              <a:rPr lang="en-US" sz="2300" dirty="0">
                <a:solidFill>
                  <a:srgbClr val="7030A0"/>
                </a:solidFill>
                <a:latin typeface="Times New Roman" panose="02020603050405020304" pitchFamily="18" charset="0"/>
                <a:cs typeface="Times New Roman" panose="02020603050405020304" pitchFamily="18" charset="0"/>
              </a:rPr>
              <a:t>shifted or translated</a:t>
            </a:r>
            <a:r>
              <a:rPr lang="en-US" sz="2300" dirty="0">
                <a:solidFill>
                  <a:schemeClr val="tx1"/>
                </a:solidFill>
                <a:latin typeface="Times New Roman" panose="02020603050405020304" pitchFamily="18" charset="0"/>
                <a:cs typeface="Times New Roman" panose="02020603050405020304" pitchFamily="18" charset="0"/>
              </a:rPr>
              <a:t> in the scene and </a:t>
            </a:r>
            <a:r>
              <a:rPr lang="en-US" sz="2300" dirty="0">
                <a:solidFill>
                  <a:srgbClr val="7030A0"/>
                </a:solidFill>
                <a:latin typeface="Times New Roman" panose="02020603050405020304" pitchFamily="18" charset="0"/>
                <a:cs typeface="Times New Roman" panose="02020603050405020304" pitchFamily="18" charset="0"/>
              </a:rPr>
              <a:t>still detectable by the network</a:t>
            </a:r>
            <a:r>
              <a:rPr lang="en-US" sz="2300" dirty="0">
                <a:solidFill>
                  <a:schemeClr val="tx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72153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878D3E7-21BD-4A25-A481-60EB1A29AE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0742" y="1934479"/>
            <a:ext cx="7639653" cy="3696077"/>
          </a:xfrm>
        </p:spPr>
      </p:pic>
      <p:sp>
        <p:nvSpPr>
          <p:cNvPr id="6" name="Title 1">
            <a:extLst>
              <a:ext uri="{FF2B5EF4-FFF2-40B4-BE49-F238E27FC236}">
                <a16:creationId xmlns:a16="http://schemas.microsoft.com/office/drawing/2014/main" id="{8977DA0E-C683-4D31-A082-E0982D53DD48}"/>
              </a:ext>
            </a:extLst>
          </p:cNvPr>
          <p:cNvSpPr>
            <a:spLocks noGrp="1"/>
          </p:cNvSpPr>
          <p:nvPr>
            <p:ph type="title"/>
          </p:nvPr>
        </p:nvSpPr>
        <p:spPr>
          <a:xfrm>
            <a:off x="838200" y="365125"/>
            <a:ext cx="10515600" cy="1280795"/>
          </a:xfrm>
        </p:spPr>
        <p:txBody>
          <a:bodyPr/>
          <a:lstStyle/>
          <a:p>
            <a:r>
              <a:rPr lang="en-US" sz="4900" dirty="0">
                <a:solidFill>
                  <a:srgbClr val="FF0000"/>
                </a:solidFill>
                <a:latin typeface="Times New Roman" panose="02020603050405020304" pitchFamily="18" charset="0"/>
                <a:cs typeface="Times New Roman" panose="02020603050405020304" pitchFamily="18" charset="0"/>
              </a:rPr>
              <a:t>General Structure of Neural Network</a:t>
            </a:r>
          </a:p>
        </p:txBody>
      </p:sp>
      <p:sp>
        <p:nvSpPr>
          <p:cNvPr id="7" name="Rectangle 6">
            <a:extLst>
              <a:ext uri="{FF2B5EF4-FFF2-40B4-BE49-F238E27FC236}">
                <a16:creationId xmlns:a16="http://schemas.microsoft.com/office/drawing/2014/main" id="{F5AFA4FD-CB4B-45E0-951A-77CE84605323}"/>
              </a:ext>
            </a:extLst>
          </p:cNvPr>
          <p:cNvSpPr/>
          <p:nvPr/>
        </p:nvSpPr>
        <p:spPr>
          <a:xfrm>
            <a:off x="4187846" y="6044760"/>
            <a:ext cx="2805444" cy="430887"/>
          </a:xfrm>
          <a:prstGeom prst="rect">
            <a:avLst/>
          </a:prstGeom>
        </p:spPr>
        <p:txBody>
          <a:bodyPr wrap="square">
            <a:spAutoFit/>
          </a:bodyPr>
          <a:lstStyle/>
          <a:p>
            <a:r>
              <a:rPr lang="en-GB" sz="2200" b="1" dirty="0">
                <a:latin typeface="Times New Roman" panose="02020603050405020304" pitchFamily="18" charset="0"/>
                <a:cs typeface="Times New Roman" panose="02020603050405020304" pitchFamily="18" charset="0"/>
              </a:rPr>
              <a:t>Various layers in NN</a:t>
            </a:r>
            <a:endParaRPr lang="en-US" sz="2200" b="1" dirty="0"/>
          </a:p>
        </p:txBody>
      </p:sp>
    </p:spTree>
    <p:extLst>
      <p:ext uri="{BB962C8B-B14F-4D97-AF65-F5344CB8AC3E}">
        <p14:creationId xmlns:p14="http://schemas.microsoft.com/office/powerpoint/2010/main" val="420993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AE14A-078A-4692-8C4C-E46A11E7E9B0}"/>
              </a:ext>
            </a:extLst>
          </p:cNvPr>
          <p:cNvSpPr>
            <a:spLocks noGrp="1"/>
          </p:cNvSpPr>
          <p:nvPr>
            <p:ph type="title"/>
          </p:nvPr>
        </p:nvSpPr>
        <p:spPr>
          <a:xfrm>
            <a:off x="657224" y="499533"/>
            <a:ext cx="10772775" cy="997963"/>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Building Blocks of CNN </a:t>
            </a:r>
          </a:p>
        </p:txBody>
      </p:sp>
      <p:sp>
        <p:nvSpPr>
          <p:cNvPr id="3" name="Content Placeholder 2">
            <a:extLst>
              <a:ext uri="{FF2B5EF4-FFF2-40B4-BE49-F238E27FC236}">
                <a16:creationId xmlns:a16="http://schemas.microsoft.com/office/drawing/2014/main" id="{E81C4C2B-99C4-4A89-8160-B12E44651250}"/>
              </a:ext>
            </a:extLst>
          </p:cNvPr>
          <p:cNvSpPr>
            <a:spLocks noGrp="1"/>
          </p:cNvSpPr>
          <p:nvPr>
            <p:ph idx="1"/>
          </p:nvPr>
        </p:nvSpPr>
        <p:spPr>
          <a:xfrm>
            <a:off x="719137" y="2077277"/>
            <a:ext cx="10753725" cy="3833193"/>
          </a:xfrm>
        </p:spPr>
        <p:txBody>
          <a:bodyPr>
            <a:normAutofit/>
          </a:bodyPr>
          <a:lstStyle/>
          <a:p>
            <a:pPr lvl="1">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There are three types of layers in a Convolutional Neural Network: </a:t>
            </a:r>
          </a:p>
          <a:p>
            <a:pPr lvl="1"/>
            <a:endParaRPr lang="en-US" dirty="0">
              <a:solidFill>
                <a:schemeClr val="tx1"/>
              </a:solidFill>
              <a:latin typeface="Times New Roman" panose="02020603050405020304" pitchFamily="18" charset="0"/>
              <a:cs typeface="Times New Roman" panose="02020603050405020304" pitchFamily="18" charset="0"/>
            </a:endParaRPr>
          </a:p>
          <a:p>
            <a:pPr lvl="1">
              <a:lnSpc>
                <a:spcPct val="150000"/>
              </a:lnSpc>
            </a:pPr>
            <a:r>
              <a:rPr lang="en-US" dirty="0">
                <a:solidFill>
                  <a:schemeClr val="tx1"/>
                </a:solidFill>
                <a:latin typeface="Times New Roman" panose="02020603050405020304" pitchFamily="18" charset="0"/>
                <a:cs typeface="Times New Roman" panose="02020603050405020304" pitchFamily="18" charset="0"/>
              </a:rPr>
              <a:t>1. Convolutional Layer. </a:t>
            </a:r>
          </a:p>
          <a:p>
            <a:pPr lvl="1">
              <a:lnSpc>
                <a:spcPct val="150000"/>
              </a:lnSpc>
            </a:pPr>
            <a:r>
              <a:rPr lang="en-US" dirty="0">
                <a:solidFill>
                  <a:schemeClr val="tx1"/>
                </a:solidFill>
                <a:latin typeface="Times New Roman" panose="02020603050405020304" pitchFamily="18" charset="0"/>
                <a:cs typeface="Times New Roman" panose="02020603050405020304" pitchFamily="18" charset="0"/>
              </a:rPr>
              <a:t>2. Activation layer (</a:t>
            </a:r>
            <a:r>
              <a:rPr lang="en-US" dirty="0" err="1">
                <a:solidFill>
                  <a:schemeClr val="tx1"/>
                </a:solidFill>
                <a:latin typeface="Times New Roman" panose="02020603050405020304" pitchFamily="18" charset="0"/>
                <a:cs typeface="Times New Roman" panose="02020603050405020304" pitchFamily="18" charset="0"/>
              </a:rPr>
              <a:t>ReLU</a:t>
            </a:r>
            <a:r>
              <a:rPr lang="en-US" dirty="0">
                <a:solidFill>
                  <a:schemeClr val="tx1"/>
                </a:solidFill>
                <a:latin typeface="Times New Roman" panose="02020603050405020304" pitchFamily="18" charset="0"/>
                <a:cs typeface="Times New Roman" panose="02020603050405020304" pitchFamily="18" charset="0"/>
              </a:rPr>
              <a:t> Layer)</a:t>
            </a:r>
          </a:p>
          <a:p>
            <a:pPr lvl="1">
              <a:lnSpc>
                <a:spcPct val="150000"/>
              </a:lnSpc>
            </a:pPr>
            <a:r>
              <a:rPr lang="en-US" dirty="0">
                <a:solidFill>
                  <a:schemeClr val="tx1"/>
                </a:solidFill>
                <a:latin typeface="Times New Roman" panose="02020603050405020304" pitchFamily="18" charset="0"/>
                <a:cs typeface="Times New Roman" panose="02020603050405020304" pitchFamily="18" charset="0"/>
              </a:rPr>
              <a:t>3. Pooling Layer. </a:t>
            </a:r>
          </a:p>
          <a:p>
            <a:pPr lvl="1">
              <a:lnSpc>
                <a:spcPct val="150000"/>
              </a:lnSpc>
            </a:pPr>
            <a:r>
              <a:rPr lang="en-US" dirty="0">
                <a:solidFill>
                  <a:schemeClr val="tx1"/>
                </a:solidFill>
                <a:latin typeface="Times New Roman" panose="02020603050405020304" pitchFamily="18" charset="0"/>
                <a:cs typeface="Times New Roman" panose="02020603050405020304" pitchFamily="18" charset="0"/>
              </a:rPr>
              <a:t>4. Fully connected Layer. </a:t>
            </a:r>
          </a:p>
        </p:txBody>
      </p:sp>
    </p:spTree>
    <p:extLst>
      <p:ext uri="{BB962C8B-B14F-4D97-AF65-F5344CB8AC3E}">
        <p14:creationId xmlns:p14="http://schemas.microsoft.com/office/powerpoint/2010/main" val="173624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BAFB2-2185-47B2-A4F1-14561ECCAE6A}"/>
              </a:ext>
            </a:extLst>
          </p:cNvPr>
          <p:cNvSpPr>
            <a:spLocks noGrp="1"/>
          </p:cNvSpPr>
          <p:nvPr>
            <p:ph type="title"/>
          </p:nvPr>
        </p:nvSpPr>
        <p:spPr>
          <a:xfrm>
            <a:off x="474344" y="200532"/>
            <a:ext cx="10772775" cy="1132319"/>
          </a:xfrm>
        </p:spPr>
        <p:txBody>
          <a:bodyPr/>
          <a:lstStyle/>
          <a:p>
            <a:r>
              <a:rPr lang="en-US" dirty="0">
                <a:solidFill>
                  <a:srgbClr val="FF0000"/>
                </a:solidFill>
                <a:latin typeface="Times New Roman" panose="02020603050405020304" pitchFamily="18" charset="0"/>
                <a:cs typeface="Times New Roman" panose="02020603050405020304" pitchFamily="18" charset="0"/>
              </a:rPr>
              <a:t>Convolutional Neural Networks (CNN)</a:t>
            </a:r>
            <a:endParaRPr lang="en-US" dirty="0"/>
          </a:p>
        </p:txBody>
      </p:sp>
      <p:sp>
        <p:nvSpPr>
          <p:cNvPr id="5" name="Rectangle 4">
            <a:extLst>
              <a:ext uri="{FF2B5EF4-FFF2-40B4-BE49-F238E27FC236}">
                <a16:creationId xmlns:a16="http://schemas.microsoft.com/office/drawing/2014/main" id="{5CC6F0E6-BF00-4068-80A5-E03C6F1ECD5D}"/>
              </a:ext>
            </a:extLst>
          </p:cNvPr>
          <p:cNvSpPr/>
          <p:nvPr/>
        </p:nvSpPr>
        <p:spPr>
          <a:xfrm>
            <a:off x="4143938" y="6086008"/>
            <a:ext cx="3284874" cy="477054"/>
          </a:xfrm>
          <a:prstGeom prst="rect">
            <a:avLst/>
          </a:prstGeom>
        </p:spPr>
        <p:txBody>
          <a:bodyPr wrap="none">
            <a:spAutoFit/>
          </a:bodyPr>
          <a:lstStyle/>
          <a:p>
            <a:r>
              <a:rPr lang="en-GB" sz="2500" b="1" dirty="0">
                <a:latin typeface="Times New Roman" panose="02020603050405020304" pitchFamily="18" charset="0"/>
                <a:cs typeface="Times New Roman" panose="02020603050405020304" pitchFamily="18" charset="0"/>
              </a:rPr>
              <a:t>CNN layers: Overview</a:t>
            </a:r>
            <a:endParaRPr lang="en-US" sz="2500" b="1" dirty="0"/>
          </a:p>
        </p:txBody>
      </p:sp>
      <p:pic>
        <p:nvPicPr>
          <p:cNvPr id="7" name="Picture 6">
            <a:extLst>
              <a:ext uri="{FF2B5EF4-FFF2-40B4-BE49-F238E27FC236}">
                <a16:creationId xmlns:a16="http://schemas.microsoft.com/office/drawing/2014/main" id="{47DA1E8C-6D97-4EF8-BA70-F72FD955506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val="0"/>
              </a:ext>
            </a:extLst>
          </a:blip>
          <a:stretch>
            <a:fillRect/>
          </a:stretch>
        </p:blipFill>
        <p:spPr>
          <a:xfrm>
            <a:off x="864649" y="1580007"/>
            <a:ext cx="10642723" cy="4426900"/>
          </a:xfrm>
          <a:prstGeom prst="rect">
            <a:avLst/>
          </a:prstGeom>
        </p:spPr>
      </p:pic>
    </p:spTree>
    <p:extLst>
      <p:ext uri="{BB962C8B-B14F-4D97-AF65-F5344CB8AC3E}">
        <p14:creationId xmlns:p14="http://schemas.microsoft.com/office/powerpoint/2010/main" val="331400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5E38-7C93-415B-80C5-100B5D210E17}"/>
              </a:ext>
            </a:extLst>
          </p:cNvPr>
          <p:cNvSpPr>
            <a:spLocks noGrp="1"/>
          </p:cNvSpPr>
          <p:nvPr>
            <p:ph type="title"/>
          </p:nvPr>
        </p:nvSpPr>
        <p:spPr>
          <a:xfrm>
            <a:off x="410481" y="557591"/>
            <a:ext cx="10772775" cy="893838"/>
          </a:xfrm>
        </p:spPr>
        <p:txBody>
          <a:bodyPr/>
          <a:lstStyle/>
          <a:p>
            <a:r>
              <a:rPr lang="en-US" dirty="0">
                <a:solidFill>
                  <a:srgbClr val="FF0000"/>
                </a:solidFill>
                <a:latin typeface="Times New Roman" panose="02020603050405020304" pitchFamily="18" charset="0"/>
                <a:cs typeface="Times New Roman" panose="02020603050405020304" pitchFamily="18" charset="0"/>
              </a:rPr>
              <a:t>Convolutional Neural Networks (CNN)</a:t>
            </a:r>
            <a:endParaRPr lang="en-US" dirty="0"/>
          </a:p>
        </p:txBody>
      </p:sp>
      <p:grpSp>
        <p:nvGrpSpPr>
          <p:cNvPr id="4" name="Group 3">
            <a:extLst>
              <a:ext uri="{FF2B5EF4-FFF2-40B4-BE49-F238E27FC236}">
                <a16:creationId xmlns:a16="http://schemas.microsoft.com/office/drawing/2014/main" id="{83270A6C-EA00-443E-8C8A-7C53E4A8D050}"/>
              </a:ext>
            </a:extLst>
          </p:cNvPr>
          <p:cNvGrpSpPr/>
          <p:nvPr/>
        </p:nvGrpSpPr>
        <p:grpSpPr>
          <a:xfrm>
            <a:off x="1848982" y="1600140"/>
            <a:ext cx="7895772" cy="4700269"/>
            <a:chOff x="5033101" y="2160105"/>
            <a:chExt cx="7158899" cy="4332770"/>
          </a:xfrm>
        </p:grpSpPr>
        <p:pic>
          <p:nvPicPr>
            <p:cNvPr id="5" name="Picture 4">
              <a:extLst>
                <a:ext uri="{FF2B5EF4-FFF2-40B4-BE49-F238E27FC236}">
                  <a16:creationId xmlns:a16="http://schemas.microsoft.com/office/drawing/2014/main" id="{7CED3433-4EE2-4011-B8F0-B7A8F9003DF5}"/>
                </a:ext>
              </a:extLst>
            </p:cNvPr>
            <p:cNvPicPr>
              <a:picLocks noChangeAspect="1"/>
            </p:cNvPicPr>
            <p:nvPr/>
          </p:nvPicPr>
          <p:blipFill>
            <a:blip r:embed="rId2"/>
            <a:stretch>
              <a:fillRect/>
            </a:stretch>
          </p:blipFill>
          <p:spPr>
            <a:xfrm>
              <a:off x="5033101" y="2160105"/>
              <a:ext cx="7158899" cy="4043086"/>
            </a:xfrm>
            <a:prstGeom prst="rect">
              <a:avLst/>
            </a:prstGeom>
          </p:spPr>
        </p:pic>
        <p:sp>
          <p:nvSpPr>
            <p:cNvPr id="6" name="Rectangle 5">
              <a:extLst>
                <a:ext uri="{FF2B5EF4-FFF2-40B4-BE49-F238E27FC236}">
                  <a16:creationId xmlns:a16="http://schemas.microsoft.com/office/drawing/2014/main" id="{2ADF4F12-3743-4976-97B4-4491C1C97C03}"/>
                </a:ext>
              </a:extLst>
            </p:cNvPr>
            <p:cNvSpPr/>
            <p:nvPr/>
          </p:nvSpPr>
          <p:spPr>
            <a:xfrm>
              <a:off x="6544340" y="6061988"/>
              <a:ext cx="3479927" cy="430887"/>
            </a:xfrm>
            <a:prstGeom prst="rect">
              <a:avLst/>
            </a:prstGeom>
          </p:spPr>
          <p:txBody>
            <a:bodyPr wrap="none">
              <a:spAutoFit/>
            </a:bodyPr>
            <a:lstStyle/>
            <a:p>
              <a:r>
                <a:rPr lang="en-GB" sz="2200" b="1" dirty="0">
                  <a:latin typeface="Times New Roman" panose="02020603050405020304" pitchFamily="18" charset="0"/>
                  <a:cs typeface="Times New Roman" panose="02020603050405020304" pitchFamily="18" charset="0"/>
                </a:rPr>
                <a:t>CNN architecture overview</a:t>
              </a:r>
              <a:endParaRPr lang="en-US" sz="2200" b="1" dirty="0"/>
            </a:p>
          </p:txBody>
        </p:sp>
      </p:grpSp>
    </p:spTree>
    <p:extLst>
      <p:ext uri="{BB962C8B-B14F-4D97-AF65-F5344CB8AC3E}">
        <p14:creationId xmlns:p14="http://schemas.microsoft.com/office/powerpoint/2010/main" val="321471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5ED25-65FB-4521-8633-AA0167D8CA98}"/>
              </a:ext>
            </a:extLst>
          </p:cNvPr>
          <p:cNvSpPr>
            <a:spLocks noGrp="1"/>
          </p:cNvSpPr>
          <p:nvPr>
            <p:ph type="title"/>
          </p:nvPr>
        </p:nvSpPr>
        <p:spPr>
          <a:xfrm>
            <a:off x="397565" y="191605"/>
            <a:ext cx="10772775" cy="769961"/>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Convolution Operation</a:t>
            </a:r>
          </a:p>
        </p:txBody>
      </p:sp>
      <p:pic>
        <p:nvPicPr>
          <p:cNvPr id="8" name="Content Placeholder 7">
            <a:extLst>
              <a:ext uri="{FF2B5EF4-FFF2-40B4-BE49-F238E27FC236}">
                <a16:creationId xmlns:a16="http://schemas.microsoft.com/office/drawing/2014/main" id="{5E5EDFC0-8AEE-470E-8123-71C9FB45F5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0909" y="4577204"/>
            <a:ext cx="1948049" cy="1590825"/>
          </a:xfrm>
        </p:spPr>
      </p:pic>
      <p:pic>
        <p:nvPicPr>
          <p:cNvPr id="10" name="Picture 9">
            <a:extLst>
              <a:ext uri="{FF2B5EF4-FFF2-40B4-BE49-F238E27FC236}">
                <a16:creationId xmlns:a16="http://schemas.microsoft.com/office/drawing/2014/main" id="{C461196B-7B7C-4517-BC46-8058BD425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237" y="4883128"/>
            <a:ext cx="1236599" cy="949436"/>
          </a:xfrm>
          <a:prstGeom prst="rect">
            <a:avLst/>
          </a:prstGeom>
        </p:spPr>
      </p:pic>
      <p:pic>
        <p:nvPicPr>
          <p:cNvPr id="12" name="Picture 11">
            <a:extLst>
              <a:ext uri="{FF2B5EF4-FFF2-40B4-BE49-F238E27FC236}">
                <a16:creationId xmlns:a16="http://schemas.microsoft.com/office/drawing/2014/main" id="{C72BA290-DF29-47C6-9B82-0B63A05601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565" y="4421187"/>
            <a:ext cx="3756953" cy="2477905"/>
          </a:xfrm>
          <a:prstGeom prst="rect">
            <a:avLst/>
          </a:prstGeom>
        </p:spPr>
      </p:pic>
      <p:sp>
        <p:nvSpPr>
          <p:cNvPr id="19" name="Rectangle 18">
            <a:extLst>
              <a:ext uri="{FF2B5EF4-FFF2-40B4-BE49-F238E27FC236}">
                <a16:creationId xmlns:a16="http://schemas.microsoft.com/office/drawing/2014/main" id="{D3553C7C-698F-44D3-AA67-FA2B8411290F}"/>
              </a:ext>
            </a:extLst>
          </p:cNvPr>
          <p:cNvSpPr/>
          <p:nvPr/>
        </p:nvSpPr>
        <p:spPr>
          <a:xfrm>
            <a:off x="1380909" y="6425019"/>
            <a:ext cx="1786361" cy="369332"/>
          </a:xfrm>
          <a:prstGeom prst="rect">
            <a:avLst/>
          </a:prstGeom>
        </p:spPr>
        <p:txBody>
          <a:bodyPr wrap="square">
            <a:spAutoFit/>
          </a:bodyPr>
          <a:lstStyle/>
          <a:p>
            <a:r>
              <a:rPr lang="en-US" b="1" dirty="0"/>
              <a:t>   5x5 input image</a:t>
            </a:r>
          </a:p>
        </p:txBody>
      </p:sp>
      <p:sp>
        <p:nvSpPr>
          <p:cNvPr id="20" name="Rectangle 19">
            <a:extLst>
              <a:ext uri="{FF2B5EF4-FFF2-40B4-BE49-F238E27FC236}">
                <a16:creationId xmlns:a16="http://schemas.microsoft.com/office/drawing/2014/main" id="{9A1587C5-04F6-44BA-B047-646FAC787062}"/>
              </a:ext>
            </a:extLst>
          </p:cNvPr>
          <p:cNvSpPr/>
          <p:nvPr/>
        </p:nvSpPr>
        <p:spPr>
          <a:xfrm>
            <a:off x="4378944" y="6071587"/>
            <a:ext cx="1005737" cy="646331"/>
          </a:xfrm>
          <a:prstGeom prst="rect">
            <a:avLst/>
          </a:prstGeom>
        </p:spPr>
        <p:txBody>
          <a:bodyPr wrap="square">
            <a:spAutoFit/>
          </a:bodyPr>
          <a:lstStyle/>
          <a:p>
            <a:r>
              <a:rPr lang="en-US" b="1" dirty="0"/>
              <a:t>3x3 weight</a:t>
            </a:r>
          </a:p>
        </p:txBody>
      </p:sp>
      <p:sp>
        <p:nvSpPr>
          <p:cNvPr id="21" name="Oval 20">
            <a:extLst>
              <a:ext uri="{FF2B5EF4-FFF2-40B4-BE49-F238E27FC236}">
                <a16:creationId xmlns:a16="http://schemas.microsoft.com/office/drawing/2014/main" id="{F141B69B-2A89-4891-8B27-B48F5C2BCFF2}"/>
              </a:ext>
            </a:extLst>
          </p:cNvPr>
          <p:cNvSpPr/>
          <p:nvPr/>
        </p:nvSpPr>
        <p:spPr>
          <a:xfrm>
            <a:off x="3829180" y="5250520"/>
            <a:ext cx="121219" cy="16598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0D90EC0C-E7E7-44D0-9BCE-E0D84744E0FE}"/>
              </a:ext>
            </a:extLst>
          </p:cNvPr>
          <p:cNvSpPr/>
          <p:nvPr/>
        </p:nvSpPr>
        <p:spPr>
          <a:xfrm>
            <a:off x="6027788" y="5177821"/>
            <a:ext cx="755631" cy="23868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0CE3D6-E220-4B2C-A9AB-E472DA7E6D0E}"/>
              </a:ext>
            </a:extLst>
          </p:cNvPr>
          <p:cNvSpPr/>
          <p:nvPr/>
        </p:nvSpPr>
        <p:spPr>
          <a:xfrm>
            <a:off x="397565" y="1135257"/>
            <a:ext cx="11388051" cy="3170099"/>
          </a:xfrm>
          <a:prstGeom prst="rect">
            <a:avLst/>
          </a:prstGeom>
        </p:spPr>
        <p:txBody>
          <a:bodyPr wrap="square">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We define a </a:t>
            </a:r>
            <a:r>
              <a:rPr lang="en-US" sz="2000" dirty="0">
                <a:solidFill>
                  <a:srgbClr val="7030A0"/>
                </a:solidFill>
                <a:latin typeface="Times New Roman" panose="02020603050405020304" pitchFamily="18" charset="0"/>
                <a:cs typeface="Times New Roman" panose="02020603050405020304" pitchFamily="18" charset="0"/>
              </a:rPr>
              <a:t>weight matrix </a:t>
            </a:r>
            <a:r>
              <a:rPr lang="en-US" sz="2000" dirty="0">
                <a:latin typeface="Times New Roman" panose="02020603050405020304" pitchFamily="18" charset="0"/>
                <a:cs typeface="Times New Roman" panose="02020603050405020304" pitchFamily="18" charset="0"/>
              </a:rPr>
              <a:t>(must be </a:t>
            </a:r>
            <a:r>
              <a:rPr lang="en-US" sz="2000" dirty="0">
                <a:solidFill>
                  <a:srgbClr val="7030A0"/>
                </a:solidFill>
                <a:latin typeface="Times New Roman" panose="02020603050405020304" pitchFamily="18" charset="0"/>
                <a:cs typeface="Times New Roman" panose="02020603050405020304" pitchFamily="18" charset="0"/>
              </a:rPr>
              <a:t>m x m</a:t>
            </a:r>
            <a:r>
              <a:rPr lang="en-US" sz="2000" dirty="0">
                <a:latin typeface="Times New Roman" panose="02020603050405020304" pitchFamily="18" charset="0"/>
                <a:cs typeface="Times New Roman" panose="02020603050405020304" pitchFamily="18" charset="0"/>
              </a:rPr>
              <a:t> size) which extracts certain features from the images.</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convolution operation is performed by taking the </a:t>
            </a:r>
            <a:r>
              <a:rPr lang="en-US" sz="2000" dirty="0">
                <a:solidFill>
                  <a:srgbClr val="7030A0"/>
                </a:solidFill>
                <a:latin typeface="Times New Roman" panose="02020603050405020304" pitchFamily="18" charset="0"/>
                <a:cs typeface="Times New Roman" panose="02020603050405020304" pitchFamily="18" charset="0"/>
              </a:rPr>
              <a:t>dot multiplication</a:t>
            </a:r>
            <a:r>
              <a:rPr lang="en-US" sz="2000" dirty="0">
                <a:latin typeface="Times New Roman" panose="02020603050405020304" pitchFamily="18" charset="0"/>
                <a:cs typeface="Times New Roman" panose="02020603050405020304" pitchFamily="18" charset="0"/>
              </a:rPr>
              <a:t> of input image with weight matrix.</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weight shall now run across the image such that </a:t>
            </a:r>
            <a:r>
              <a:rPr lang="en-US" sz="2000" dirty="0">
                <a:solidFill>
                  <a:srgbClr val="7030A0"/>
                </a:solidFill>
                <a:latin typeface="Times New Roman" panose="02020603050405020304" pitchFamily="18" charset="0"/>
                <a:cs typeface="Times New Roman" panose="02020603050405020304" pitchFamily="18" charset="0"/>
              </a:rPr>
              <a:t>all the pixels are covered at least once</a:t>
            </a:r>
            <a:r>
              <a:rPr lang="en-US" sz="2000" dirty="0">
                <a:latin typeface="Times New Roman" panose="02020603050405020304" pitchFamily="18" charset="0"/>
                <a:cs typeface="Times New Roman" panose="02020603050405020304" pitchFamily="18" charset="0"/>
              </a:rPr>
              <a:t>, to give a convolved output. </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initial layer extract more </a:t>
            </a:r>
            <a:r>
              <a:rPr lang="en-US" sz="2000" dirty="0">
                <a:solidFill>
                  <a:srgbClr val="7030A0"/>
                </a:solidFill>
                <a:latin typeface="Times New Roman" panose="02020603050405020304" pitchFamily="18" charset="0"/>
                <a:cs typeface="Times New Roman" panose="02020603050405020304" pitchFamily="18" charset="0"/>
              </a:rPr>
              <a:t>generic features</a:t>
            </a:r>
            <a:r>
              <a:rPr lang="en-US" sz="2000" dirty="0">
                <a:latin typeface="Times New Roman" panose="02020603050405020304" pitchFamily="18" charset="0"/>
                <a:cs typeface="Times New Roman" panose="02020603050405020304" pitchFamily="18" charset="0"/>
              </a:rPr>
              <a:t>, while as the network gets deeper, the features extracted are </a:t>
            </a:r>
            <a:r>
              <a:rPr lang="en-US" sz="2000" dirty="0">
                <a:solidFill>
                  <a:srgbClr val="7030A0"/>
                </a:solidFill>
                <a:latin typeface="Times New Roman" panose="02020603050405020304" pitchFamily="18" charset="0"/>
                <a:cs typeface="Times New Roman" panose="02020603050405020304" pitchFamily="18" charset="0"/>
              </a:rPr>
              <a:t>more and more complex</a:t>
            </a:r>
            <a:r>
              <a:rPr lang="en-US" sz="2000" dirty="0">
                <a:latin typeface="Times New Roman" panose="02020603050405020304" pitchFamily="18" charset="0"/>
                <a:cs typeface="Times New Roman" panose="02020603050405020304" pitchFamily="18" charset="0"/>
              </a:rPr>
              <a:t> and more suited to the problem at hand. </a:t>
            </a:r>
          </a:p>
        </p:txBody>
      </p:sp>
    </p:spTree>
    <p:extLst>
      <p:ext uri="{BB962C8B-B14F-4D97-AF65-F5344CB8AC3E}">
        <p14:creationId xmlns:p14="http://schemas.microsoft.com/office/powerpoint/2010/main" val="136399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5ED25-65FB-4521-8633-AA0167D8CA98}"/>
              </a:ext>
            </a:extLst>
          </p:cNvPr>
          <p:cNvSpPr>
            <a:spLocks noGrp="1"/>
          </p:cNvSpPr>
          <p:nvPr>
            <p:ph type="title"/>
          </p:nvPr>
        </p:nvSpPr>
        <p:spPr>
          <a:xfrm>
            <a:off x="397565" y="191605"/>
            <a:ext cx="10772775" cy="769961"/>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Convolution Operation</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30CE3D6-E220-4B2C-A9AB-E472DA7E6D0E}"/>
                  </a:ext>
                </a:extLst>
              </p:cNvPr>
              <p:cNvSpPr/>
              <p:nvPr/>
            </p:nvSpPr>
            <p:spPr>
              <a:xfrm>
                <a:off x="397565" y="1135257"/>
                <a:ext cx="11388051" cy="4784964"/>
              </a:xfrm>
              <a:prstGeom prst="rect">
                <a:avLst/>
              </a:prstGeom>
            </p:spPr>
            <p:txBody>
              <a:bodyPr wrap="square">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We </a:t>
                </a:r>
                <a:r>
                  <a:rPr lang="en-US" sz="2000" dirty="0">
                    <a:solidFill>
                      <a:srgbClr val="7030A0"/>
                    </a:solidFill>
                    <a:latin typeface="Times New Roman" panose="02020603050405020304" pitchFamily="18" charset="0"/>
                    <a:cs typeface="Times New Roman" panose="02020603050405020304" pitchFamily="18" charset="0"/>
                  </a:rPr>
                  <a:t>lose information </a:t>
                </a:r>
                <a:r>
                  <a:rPr lang="en-US" sz="2000" dirty="0">
                    <a:latin typeface="Times New Roman" panose="02020603050405020304" pitchFamily="18" charset="0"/>
                    <a:cs typeface="Times New Roman" panose="02020603050405020304" pitchFamily="18" charset="0"/>
                  </a:rPr>
                  <a:t>when using a feature detector since the feature map that we end up with has fewer cells and therefore less information than the original input image. However, the very purpose of the feature detector is to sift through the information in the input image and </a:t>
                </a:r>
                <a:r>
                  <a:rPr lang="en-US" sz="2000" dirty="0">
                    <a:solidFill>
                      <a:srgbClr val="7030A0"/>
                    </a:solidFill>
                    <a:latin typeface="Times New Roman" panose="02020603050405020304" pitchFamily="18" charset="0"/>
                    <a:cs typeface="Times New Roman" panose="02020603050405020304" pitchFamily="18" charset="0"/>
                  </a:rPr>
                  <a:t>filter the parts (features) that are integral</a:t>
                </a:r>
                <a:r>
                  <a:rPr lang="en-US" sz="2000" dirty="0">
                    <a:latin typeface="Times New Roman" panose="02020603050405020304" pitchFamily="18" charset="0"/>
                    <a:cs typeface="Times New Roman" panose="02020603050405020304" pitchFamily="18" charset="0"/>
                  </a:rPr>
                  <a:t> to it and exclude the rest (Basically, it is meant to separate the wheat from the chaff).</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Each time when we perform the convolution operation, the </a:t>
                </a:r>
                <a:r>
                  <a:rPr lang="en-US" sz="2000" dirty="0">
                    <a:solidFill>
                      <a:srgbClr val="7030A0"/>
                    </a:solidFill>
                    <a:latin typeface="Times New Roman" panose="02020603050405020304" pitchFamily="18" charset="0"/>
                    <a:cs typeface="Times New Roman" panose="02020603050405020304" pitchFamily="18" charset="0"/>
                  </a:rPr>
                  <a:t>dimension of the image is get reduced</a:t>
                </a:r>
                <a:r>
                  <a:rPr lang="en-US" sz="2000" dirty="0">
                    <a:latin typeface="Times New Roman" panose="02020603050405020304" pitchFamily="18" charset="0"/>
                    <a:cs typeface="Times New Roman" panose="02020603050405020304" pitchFamily="18" charset="0"/>
                  </a:rPr>
                  <a:t>. Dimension is calculated by the formula,</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lvl="2"/>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cs typeface="Times New Roman" panose="02020603050405020304" pitchFamily="18" charset="0"/>
                        </a:rPr>
                        <m:t>𝐷𝑖𝑚𝑒𝑛𝑠𝑖𝑜𝑛𝑠</m:t>
                      </m:r>
                      <m:r>
                        <a:rPr lang="en-US" sz="2000" b="1" i="1" smtClean="0">
                          <a:solidFill>
                            <a:srgbClr val="7030A0"/>
                          </a:solidFill>
                          <a:latin typeface="Cambria Math" panose="02040503050406030204" pitchFamily="18" charset="0"/>
                          <a:cs typeface="Times New Roman" panose="02020603050405020304" pitchFamily="18" charset="0"/>
                        </a:rPr>
                        <m:t>= </m:t>
                      </m:r>
                      <m:d>
                        <m:dPr>
                          <m:ctrlPr>
                            <a:rPr lang="en-US" sz="2000" b="1" i="1" smtClean="0">
                              <a:solidFill>
                                <a:srgbClr val="7030A0"/>
                              </a:solidFill>
                              <a:latin typeface="Cambria Math" panose="02040503050406030204" pitchFamily="18" charset="0"/>
                              <a:cs typeface="Times New Roman" panose="02020603050405020304" pitchFamily="18" charset="0"/>
                            </a:rPr>
                          </m:ctrlPr>
                        </m:dPr>
                        <m:e>
                          <m:f>
                            <m:fPr>
                              <m:ctrlPr>
                                <a:rPr lang="en-US" sz="2000" b="1" i="1">
                                  <a:solidFill>
                                    <a:srgbClr val="7030A0"/>
                                  </a:solidFill>
                                  <a:latin typeface="Cambria Math" panose="02040503050406030204" pitchFamily="18" charset="0"/>
                                  <a:cs typeface="Times New Roman" panose="02020603050405020304" pitchFamily="18" charset="0"/>
                                </a:rPr>
                              </m:ctrlPr>
                            </m:fPr>
                            <m:num>
                              <m:r>
                                <a:rPr lang="en-US" sz="2000" b="1" i="1">
                                  <a:solidFill>
                                    <a:srgbClr val="7030A0"/>
                                  </a:solidFill>
                                  <a:latin typeface="Cambria Math" panose="02040503050406030204" pitchFamily="18" charset="0"/>
                                  <a:cs typeface="Times New Roman" panose="02020603050405020304" pitchFamily="18" charset="0"/>
                                </a:rPr>
                                <m:t>𝑾</m:t>
                              </m:r>
                              <m:r>
                                <a:rPr lang="en-US" sz="2000" b="1" i="1">
                                  <a:solidFill>
                                    <a:srgbClr val="7030A0"/>
                                  </a:solidFill>
                                  <a:latin typeface="Cambria Math" panose="02040503050406030204" pitchFamily="18" charset="0"/>
                                  <a:cs typeface="Times New Roman" panose="02020603050405020304" pitchFamily="18" charset="0"/>
                                </a:rPr>
                                <m:t>−</m:t>
                              </m:r>
                              <m:r>
                                <a:rPr lang="en-US" sz="2000" b="1" i="1">
                                  <a:solidFill>
                                    <a:srgbClr val="7030A0"/>
                                  </a:solidFill>
                                  <a:latin typeface="Cambria Math" panose="02040503050406030204" pitchFamily="18" charset="0"/>
                                  <a:cs typeface="Times New Roman" panose="02020603050405020304" pitchFamily="18" charset="0"/>
                                </a:rPr>
                                <m:t>𝑭</m:t>
                              </m:r>
                              <m:r>
                                <a:rPr lang="en-US" sz="2000" b="1" i="1">
                                  <a:solidFill>
                                    <a:srgbClr val="7030A0"/>
                                  </a:solidFill>
                                  <a:latin typeface="Cambria Math" panose="02040503050406030204" pitchFamily="18" charset="0"/>
                                  <a:cs typeface="Times New Roman" panose="02020603050405020304" pitchFamily="18" charset="0"/>
                                </a:rPr>
                                <m:t>+</m:t>
                              </m:r>
                              <m:r>
                                <a:rPr lang="en-US" sz="2000" b="1" i="1">
                                  <a:solidFill>
                                    <a:srgbClr val="7030A0"/>
                                  </a:solidFill>
                                  <a:latin typeface="Cambria Math" panose="02040503050406030204" pitchFamily="18" charset="0"/>
                                  <a:cs typeface="Times New Roman" panose="02020603050405020304" pitchFamily="18" charset="0"/>
                                </a:rPr>
                                <m:t>𝟐</m:t>
                              </m:r>
                              <m:r>
                                <a:rPr lang="en-US" sz="2000" b="1" i="1">
                                  <a:solidFill>
                                    <a:srgbClr val="7030A0"/>
                                  </a:solidFill>
                                  <a:latin typeface="Cambria Math" panose="02040503050406030204" pitchFamily="18" charset="0"/>
                                  <a:cs typeface="Times New Roman" panose="02020603050405020304" pitchFamily="18" charset="0"/>
                                </a:rPr>
                                <m:t>𝑷</m:t>
                              </m:r>
                            </m:num>
                            <m:den>
                              <m:r>
                                <a:rPr lang="en-US" sz="2000" b="1" i="1">
                                  <a:solidFill>
                                    <a:srgbClr val="7030A0"/>
                                  </a:solidFill>
                                  <a:latin typeface="Cambria Math" panose="02040503050406030204" pitchFamily="18" charset="0"/>
                                  <a:cs typeface="Times New Roman" panose="02020603050405020304" pitchFamily="18" charset="0"/>
                                </a:rPr>
                                <m:t>𝑺</m:t>
                              </m:r>
                            </m:den>
                          </m:f>
                        </m:e>
                      </m:d>
                      <m:r>
                        <a:rPr lang="en-US" sz="2000" b="1" i="1" smtClean="0">
                          <a:solidFill>
                            <a:srgbClr val="7030A0"/>
                          </a:solidFill>
                          <a:latin typeface="Cambria Math" panose="02040503050406030204" pitchFamily="18" charset="0"/>
                          <a:cs typeface="Times New Roman" panose="02020603050405020304" pitchFamily="18" charset="0"/>
                        </a:rPr>
                        <m:t>+</m:t>
                      </m:r>
                      <m:r>
                        <a:rPr lang="en-US" sz="2000" b="1" i="1" smtClean="0">
                          <a:solidFill>
                            <a:srgbClr val="7030A0"/>
                          </a:solidFill>
                          <a:latin typeface="Cambria Math" panose="02040503050406030204" pitchFamily="18" charset="0"/>
                          <a:cs typeface="Times New Roman" panose="02020603050405020304" pitchFamily="18" charset="0"/>
                        </a:rPr>
                        <m:t>𝟏</m:t>
                      </m:r>
                    </m:oMath>
                  </m:oMathPara>
                </a14:m>
                <a:endParaRPr lang="en-US" sz="2000" b="1" dirty="0">
                  <a:solidFill>
                    <a:srgbClr val="7030A0"/>
                  </a:solidFill>
                  <a:latin typeface="Times New Roman" panose="02020603050405020304" pitchFamily="18" charset="0"/>
                  <a:cs typeface="Times New Roman" panose="02020603050405020304" pitchFamily="18" charset="0"/>
                </a:endParaRPr>
              </a:p>
              <a:p>
                <a:pPr lvl="2"/>
                <a:r>
                  <a:rPr lang="en-US" sz="2000" dirty="0">
                    <a:latin typeface="Times New Roman" panose="02020603050405020304" pitchFamily="18" charset="0"/>
                    <a:cs typeface="Times New Roman" panose="02020603050405020304" pitchFamily="18" charset="0"/>
                  </a:rPr>
                  <a:t>Where,</a:t>
                </a:r>
              </a:p>
              <a:p>
                <a:pPr lvl="2"/>
                <a:r>
                  <a:rPr lang="en-US" sz="2000" dirty="0">
                    <a:latin typeface="Times New Roman" panose="02020603050405020304" pitchFamily="18" charset="0"/>
                    <a:cs typeface="Times New Roman" panose="02020603050405020304" pitchFamily="18" charset="0"/>
                  </a:rPr>
                  <a:t>	W 	–	Input image size</a:t>
                </a:r>
              </a:p>
              <a:p>
                <a:pPr lvl="2"/>
                <a:r>
                  <a:rPr lang="en-US" sz="2000" dirty="0">
                    <a:latin typeface="Times New Roman" panose="02020603050405020304" pitchFamily="18" charset="0"/>
                    <a:cs typeface="Times New Roman" panose="02020603050405020304" pitchFamily="18" charset="0"/>
                  </a:rPr>
                  <a:t>	F 	–	Filter size</a:t>
                </a:r>
              </a:p>
              <a:p>
                <a:pPr lvl="2"/>
                <a:r>
                  <a:rPr lang="en-US" sz="2000" dirty="0">
                    <a:latin typeface="Times New Roman" panose="02020603050405020304" pitchFamily="18" charset="0"/>
                    <a:cs typeface="Times New Roman" panose="02020603050405020304" pitchFamily="18" charset="0"/>
                  </a:rPr>
                  <a:t>	P	–	Padding size</a:t>
                </a:r>
              </a:p>
              <a:p>
                <a:pPr lvl="2"/>
                <a:r>
                  <a:rPr lang="en-US" sz="2000" dirty="0">
                    <a:latin typeface="Times New Roman" panose="02020603050405020304" pitchFamily="18" charset="0"/>
                    <a:cs typeface="Times New Roman" panose="02020603050405020304" pitchFamily="18" charset="0"/>
                  </a:rPr>
                  <a:t>	S	–	Stride</a:t>
                </a:r>
              </a:p>
            </p:txBody>
          </p:sp>
        </mc:Choice>
        <mc:Fallback xmlns="">
          <p:sp>
            <p:nvSpPr>
              <p:cNvPr id="3" name="Rectangle 2">
                <a:extLst>
                  <a:ext uri="{FF2B5EF4-FFF2-40B4-BE49-F238E27FC236}">
                    <a16:creationId xmlns:a16="http://schemas.microsoft.com/office/drawing/2014/main" id="{730CE3D6-E220-4B2C-A9AB-E472DA7E6D0E}"/>
                  </a:ext>
                </a:extLst>
              </p:cNvPr>
              <p:cNvSpPr>
                <a:spLocks noRot="1" noChangeAspect="1" noMove="1" noResize="1" noEditPoints="1" noAdjustHandles="1" noChangeArrowheads="1" noChangeShapeType="1" noTextEdit="1"/>
              </p:cNvSpPr>
              <p:nvPr/>
            </p:nvSpPr>
            <p:spPr>
              <a:xfrm>
                <a:off x="397565" y="1135257"/>
                <a:ext cx="11388051" cy="4784964"/>
              </a:xfrm>
              <a:prstGeom prst="rect">
                <a:avLst/>
              </a:prstGeom>
              <a:blipFill>
                <a:blip r:embed="rId2"/>
                <a:stretch>
                  <a:fillRect l="-482" t="-637" r="-964" b="-1401"/>
                </a:stretch>
              </a:blipFill>
            </p:spPr>
            <p:txBody>
              <a:bodyPr/>
              <a:lstStyle/>
              <a:p>
                <a:r>
                  <a:rPr lang="en-US">
                    <a:noFill/>
                  </a:rPr>
                  <a:t> </a:t>
                </a:r>
              </a:p>
            </p:txBody>
          </p:sp>
        </mc:Fallback>
      </mc:AlternateContent>
    </p:spTree>
    <p:extLst>
      <p:ext uri="{BB962C8B-B14F-4D97-AF65-F5344CB8AC3E}">
        <p14:creationId xmlns:p14="http://schemas.microsoft.com/office/powerpoint/2010/main" val="130998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E6B34-9808-4C16-8E87-856B2D30ACC2}"/>
              </a:ext>
            </a:extLst>
          </p:cNvPr>
          <p:cNvSpPr>
            <a:spLocks noGrp="1"/>
          </p:cNvSpPr>
          <p:nvPr>
            <p:ph type="title"/>
          </p:nvPr>
        </p:nvSpPr>
        <p:spPr>
          <a:xfrm>
            <a:off x="329589" y="223637"/>
            <a:ext cx="10772775" cy="717267"/>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Some Weight matrix</a:t>
            </a:r>
          </a:p>
        </p:txBody>
      </p:sp>
      <p:pic>
        <p:nvPicPr>
          <p:cNvPr id="8" name="Picture 7">
            <a:extLst>
              <a:ext uri="{FF2B5EF4-FFF2-40B4-BE49-F238E27FC236}">
                <a16:creationId xmlns:a16="http://schemas.microsoft.com/office/drawing/2014/main" id="{2FAA1B70-C41C-43EE-94CF-0FA14BAE18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386" y="1179444"/>
            <a:ext cx="5419228" cy="5551852"/>
          </a:xfrm>
          <a:prstGeom prst="rect">
            <a:avLst/>
          </a:prstGeom>
        </p:spPr>
      </p:pic>
    </p:spTree>
    <p:extLst>
      <p:ext uri="{BB962C8B-B14F-4D97-AF65-F5344CB8AC3E}">
        <p14:creationId xmlns:p14="http://schemas.microsoft.com/office/powerpoint/2010/main" val="390929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722EF-7DE5-40EF-B15B-5EE093CFF361}"/>
              </a:ext>
            </a:extLst>
          </p:cNvPr>
          <p:cNvSpPr>
            <a:spLocks noGrp="1"/>
          </p:cNvSpPr>
          <p:nvPr>
            <p:ph type="title"/>
          </p:nvPr>
        </p:nvSpPr>
        <p:spPr/>
        <p:txBody>
          <a:bodyPr/>
          <a:lstStyle/>
          <a:p>
            <a:r>
              <a:rPr lang="en-US" dirty="0">
                <a:solidFill>
                  <a:srgbClr val="FF0000"/>
                </a:solidFill>
                <a:latin typeface="Times New Roman" panose="02020603050405020304" pitchFamily="18" charset="0"/>
                <a:cs typeface="Times New Roman" panose="02020603050405020304" pitchFamily="18" charset="0"/>
              </a:rPr>
              <a:t>Activation Function : </a:t>
            </a:r>
            <a:r>
              <a:rPr lang="en-US" dirty="0" err="1">
                <a:solidFill>
                  <a:srgbClr val="FF0000"/>
                </a:solidFill>
                <a:latin typeface="Times New Roman" panose="02020603050405020304" pitchFamily="18" charset="0"/>
                <a:cs typeface="Times New Roman" panose="02020603050405020304" pitchFamily="18" charset="0"/>
              </a:rPr>
              <a:t>ReLU</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BD781AE-99D4-4604-86F8-72E00A3031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2278" y="2010172"/>
            <a:ext cx="3928028" cy="2837656"/>
          </a:xfrm>
        </p:spPr>
      </p:pic>
      <p:sp>
        <p:nvSpPr>
          <p:cNvPr id="7" name="Rectangle 6">
            <a:extLst>
              <a:ext uri="{FF2B5EF4-FFF2-40B4-BE49-F238E27FC236}">
                <a16:creationId xmlns:a16="http://schemas.microsoft.com/office/drawing/2014/main" id="{8EE75798-FE6A-411A-85F8-2AB7AA44A406}"/>
              </a:ext>
            </a:extLst>
          </p:cNvPr>
          <p:cNvSpPr/>
          <p:nvPr/>
        </p:nvSpPr>
        <p:spPr>
          <a:xfrm>
            <a:off x="762001" y="2010172"/>
            <a:ext cx="6724237" cy="4708981"/>
          </a:xfrm>
          <a:prstGeom prst="rect">
            <a:avLst/>
          </a:prstGeom>
        </p:spPr>
        <p:txBody>
          <a:bodyPr wrap="square">
            <a:spAutoFit/>
          </a:bodyPr>
          <a:lstStyle/>
          <a:p>
            <a:pPr marL="342900" indent="-342900">
              <a:buFont typeface="Wingdings" panose="05000000000000000000" pitchFamily="2" charset="2"/>
              <a:buChar char="Ø"/>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Need For </a:t>
            </a:r>
            <a:r>
              <a:rPr lang="en-US" sz="2400" dirty="0" err="1">
                <a:solidFill>
                  <a:schemeClr val="tx1">
                    <a:lumMod val="85000"/>
                    <a:lumOff val="15000"/>
                  </a:schemeClr>
                </a:solidFill>
                <a:latin typeface="Times New Roman" panose="02020603050405020304" pitchFamily="18" charset="0"/>
                <a:cs typeface="Times New Roman" panose="02020603050405020304" pitchFamily="18" charset="0"/>
              </a:rPr>
              <a:t>Relu</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hlinkClick r:id="rId3"/>
              </a:rPr>
              <a:t>https://www.superdatascience.com/blogs/convolutional-neural-networks-cnn-step-1b-relu-layer</a:t>
            </a: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err="1">
                <a:solidFill>
                  <a:schemeClr val="tx1">
                    <a:lumMod val="85000"/>
                    <a:lumOff val="15000"/>
                  </a:schemeClr>
                </a:solidFill>
                <a:latin typeface="Times New Roman" panose="02020603050405020304" pitchFamily="18" charset="0"/>
                <a:cs typeface="Times New Roman" panose="02020603050405020304" pitchFamily="18" charset="0"/>
              </a:rPr>
              <a:t>ReLU</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will give </a:t>
            </a:r>
            <a:r>
              <a:rPr lang="en-US" sz="2400" dirty="0">
                <a:solidFill>
                  <a:srgbClr val="7030A0"/>
                </a:solidFill>
                <a:latin typeface="Times New Roman" panose="02020603050405020304" pitchFamily="18" charset="0"/>
                <a:cs typeface="Times New Roman" panose="02020603050405020304" pitchFamily="18" charset="0"/>
              </a:rPr>
              <a:t>non-linearity</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to the neural network. </a:t>
            </a:r>
          </a:p>
          <a:p>
            <a:pPr marL="342900" indent="-342900">
              <a:buFont typeface="Wingdings" panose="05000000000000000000" pitchFamily="2" charset="2"/>
              <a:buChar char="Ø"/>
            </a:pPr>
            <a:endParaRPr 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The function of </a:t>
            </a:r>
            <a:r>
              <a:rPr lang="en-US" sz="2400" dirty="0" err="1">
                <a:solidFill>
                  <a:schemeClr val="tx1">
                    <a:lumMod val="85000"/>
                    <a:lumOff val="15000"/>
                  </a:schemeClr>
                </a:solidFill>
                <a:latin typeface="Times New Roman" panose="02020603050405020304" pitchFamily="18" charset="0"/>
                <a:cs typeface="Times New Roman" panose="02020603050405020304" pitchFamily="18" charset="0"/>
              </a:rPr>
              <a:t>ReLU</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is given by</a:t>
            </a:r>
          </a:p>
          <a:p>
            <a:pPr marL="342900" indent="-342900">
              <a:buFont typeface="Wingdings" panose="05000000000000000000" pitchFamily="2" charset="2"/>
              <a:buChar char="Ø"/>
            </a:pPr>
            <a:endParaRPr 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400" dirty="0">
                <a:solidFill>
                  <a:srgbClr val="7030A0"/>
                </a:solidFill>
                <a:latin typeface="Times New Roman" panose="02020603050405020304" pitchFamily="18" charset="0"/>
                <a:cs typeface="Times New Roman" panose="02020603050405020304" pitchFamily="18" charset="0"/>
              </a:rPr>
              <a:t>f(x) = max(0,x)</a:t>
            </a:r>
          </a:p>
          <a:p>
            <a:endParaRPr 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en-US" sz="2400" b="1" dirty="0">
                <a:solidFill>
                  <a:schemeClr val="tx1">
                    <a:lumMod val="85000"/>
                    <a:lumOff val="15000"/>
                  </a:schemeClr>
                </a:solidFill>
                <a:latin typeface="Times New Roman" panose="02020603050405020304" pitchFamily="18" charset="0"/>
                <a:cs typeface="Times New Roman" panose="02020603050405020304" pitchFamily="18" charset="0"/>
              </a:rPr>
              <a:t>Note:</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This layer </a:t>
            </a:r>
            <a:r>
              <a:rPr lang="en-US" sz="2400" dirty="0">
                <a:solidFill>
                  <a:srgbClr val="7030A0"/>
                </a:solidFill>
                <a:latin typeface="Times New Roman" panose="02020603050405020304" pitchFamily="18" charset="0"/>
                <a:cs typeface="Times New Roman" panose="02020603050405020304" pitchFamily="18" charset="0"/>
              </a:rPr>
              <a:t>does not affect the dimension</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of the image.</a:t>
            </a:r>
          </a:p>
        </p:txBody>
      </p:sp>
      <p:sp>
        <p:nvSpPr>
          <p:cNvPr id="8" name="Rectangle 7">
            <a:extLst>
              <a:ext uri="{FF2B5EF4-FFF2-40B4-BE49-F238E27FC236}">
                <a16:creationId xmlns:a16="http://schemas.microsoft.com/office/drawing/2014/main" id="{3E17B374-EF13-46B4-8062-FF5733C33452}"/>
              </a:ext>
            </a:extLst>
          </p:cNvPr>
          <p:cNvSpPr/>
          <p:nvPr/>
        </p:nvSpPr>
        <p:spPr>
          <a:xfrm>
            <a:off x="9110618" y="4958834"/>
            <a:ext cx="1633781" cy="369332"/>
          </a:xfrm>
          <a:prstGeom prst="rect">
            <a:avLst/>
          </a:prstGeom>
        </p:spPr>
        <p:txBody>
          <a:bodyPr wrap="none">
            <a:spAutoFit/>
          </a:bodyPr>
          <a:lstStyle/>
          <a:p>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function</a:t>
            </a:r>
            <a:endParaRPr lang="en-US" dirty="0"/>
          </a:p>
        </p:txBody>
      </p:sp>
    </p:spTree>
    <p:extLst>
      <p:ext uri="{BB962C8B-B14F-4D97-AF65-F5344CB8AC3E}">
        <p14:creationId xmlns:p14="http://schemas.microsoft.com/office/powerpoint/2010/main" val="415399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950B-0DB8-4466-ADAB-B6F84061CEDF}"/>
              </a:ext>
            </a:extLst>
          </p:cNvPr>
          <p:cNvSpPr>
            <a:spLocks noGrp="1"/>
          </p:cNvSpPr>
          <p:nvPr>
            <p:ph type="title"/>
          </p:nvPr>
        </p:nvSpPr>
        <p:spPr>
          <a:xfrm>
            <a:off x="469266" y="363378"/>
            <a:ext cx="10772775" cy="829099"/>
          </a:xfrm>
        </p:spPr>
        <p:txBody>
          <a:bodyPr/>
          <a:lstStyle/>
          <a:p>
            <a:r>
              <a:rPr lang="en-US" dirty="0">
                <a:solidFill>
                  <a:srgbClr val="FF0000"/>
                </a:solidFill>
                <a:latin typeface="Times New Roman" panose="02020603050405020304" pitchFamily="18" charset="0"/>
                <a:cs typeface="Times New Roman" panose="02020603050405020304" pitchFamily="18" charset="0"/>
              </a:rPr>
              <a:t>Pooling layer</a:t>
            </a:r>
          </a:p>
        </p:txBody>
      </p:sp>
      <p:pic>
        <p:nvPicPr>
          <p:cNvPr id="5" name="Content Placeholder 4">
            <a:extLst>
              <a:ext uri="{FF2B5EF4-FFF2-40B4-BE49-F238E27FC236}">
                <a16:creationId xmlns:a16="http://schemas.microsoft.com/office/drawing/2014/main" id="{F1A91458-8D70-42AC-B956-7B128F001A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10290" y="777927"/>
            <a:ext cx="4388269" cy="3182574"/>
          </a:xfrm>
        </p:spPr>
      </p:pic>
      <p:sp>
        <p:nvSpPr>
          <p:cNvPr id="6" name="Rectangle 5">
            <a:extLst>
              <a:ext uri="{FF2B5EF4-FFF2-40B4-BE49-F238E27FC236}">
                <a16:creationId xmlns:a16="http://schemas.microsoft.com/office/drawing/2014/main" id="{B6704343-0EEF-4B7A-BCE4-AF815E0EF983}"/>
              </a:ext>
            </a:extLst>
          </p:cNvPr>
          <p:cNvSpPr/>
          <p:nvPr/>
        </p:nvSpPr>
        <p:spPr>
          <a:xfrm>
            <a:off x="8472264" y="3786386"/>
            <a:ext cx="2122310" cy="369332"/>
          </a:xfrm>
          <a:prstGeom prst="rect">
            <a:avLst/>
          </a:prstGeom>
        </p:spPr>
        <p:txBody>
          <a:bodyPr wrap="square">
            <a:spAutoFit/>
          </a:bodyPr>
          <a:lstStyle/>
          <a:p>
            <a:r>
              <a:rPr lang="en-US" b="1" dirty="0"/>
              <a:t>Max Pooling</a:t>
            </a:r>
          </a:p>
        </p:txBody>
      </p:sp>
      <p:sp>
        <p:nvSpPr>
          <p:cNvPr id="7" name="Rectangle 6">
            <a:extLst>
              <a:ext uri="{FF2B5EF4-FFF2-40B4-BE49-F238E27FC236}">
                <a16:creationId xmlns:a16="http://schemas.microsoft.com/office/drawing/2014/main" id="{0BC33AE4-B901-48BA-AC69-4F9BD4C6B133}"/>
              </a:ext>
            </a:extLst>
          </p:cNvPr>
          <p:cNvSpPr/>
          <p:nvPr/>
        </p:nvSpPr>
        <p:spPr>
          <a:xfrm>
            <a:off x="896887" y="1739672"/>
            <a:ext cx="4913070" cy="4401205"/>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Used for</a:t>
            </a:r>
          </a:p>
          <a:p>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makes the input representations (feature dimension) </a:t>
            </a:r>
            <a:r>
              <a:rPr lang="en-US" sz="2000" dirty="0">
                <a:solidFill>
                  <a:srgbClr val="7030A0"/>
                </a:solidFill>
                <a:latin typeface="Times New Roman" panose="02020603050405020304" pitchFamily="18" charset="0"/>
                <a:cs typeface="Times New Roman" panose="02020603050405020304" pitchFamily="18" charset="0"/>
              </a:rPr>
              <a:t>smaller and more manageable</a:t>
            </a:r>
            <a:r>
              <a:rPr lang="en-US" sz="20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solidFill>
                  <a:srgbClr val="7030A0"/>
                </a:solidFill>
                <a:latin typeface="Times New Roman" panose="02020603050405020304" pitchFamily="18" charset="0"/>
                <a:cs typeface="Times New Roman" panose="02020603050405020304" pitchFamily="18" charset="0"/>
              </a:rPr>
              <a:t>reduces the number of parameters and computations</a:t>
            </a:r>
            <a:r>
              <a:rPr lang="en-US" sz="2000" dirty="0">
                <a:latin typeface="Times New Roman" panose="02020603050405020304" pitchFamily="18" charset="0"/>
                <a:cs typeface="Times New Roman" panose="02020603050405020304" pitchFamily="18" charset="0"/>
              </a:rPr>
              <a:t> in the network, therefore, controlling overfitting.</a:t>
            </a: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helps us arrive at an almost </a:t>
            </a:r>
            <a:r>
              <a:rPr lang="en-US" sz="2000" dirty="0">
                <a:solidFill>
                  <a:srgbClr val="7030A0"/>
                </a:solidFill>
                <a:latin typeface="Times New Roman" panose="02020603050405020304" pitchFamily="18" charset="0"/>
                <a:cs typeface="Times New Roman" panose="02020603050405020304" pitchFamily="18" charset="0"/>
              </a:rPr>
              <a:t>scale invariant </a:t>
            </a:r>
            <a:r>
              <a:rPr lang="en-US" sz="2000" dirty="0">
                <a:latin typeface="Times New Roman" panose="02020603050405020304" pitchFamily="18" charset="0"/>
                <a:cs typeface="Times New Roman" panose="02020603050405020304" pitchFamily="18" charset="0"/>
              </a:rPr>
              <a:t>representation of our image.</a:t>
            </a: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After pooling, we apply </a:t>
            </a:r>
            <a:r>
              <a:rPr lang="en-US" sz="2000" dirty="0" err="1">
                <a:solidFill>
                  <a:srgbClr val="7030A0"/>
                </a:solidFill>
                <a:latin typeface="Times New Roman" panose="02020603050405020304" pitchFamily="18" charset="0"/>
                <a:cs typeface="Times New Roman" panose="02020603050405020304" pitchFamily="18" charset="0"/>
              </a:rPr>
              <a:t>Relu</a:t>
            </a:r>
            <a:r>
              <a:rPr lang="en-US" sz="2000" dirty="0">
                <a:solidFill>
                  <a:srgbClr val="7030A0"/>
                </a:solidFill>
                <a:latin typeface="Times New Roman" panose="02020603050405020304" pitchFamily="18" charset="0"/>
                <a:cs typeface="Times New Roman" panose="02020603050405020304" pitchFamily="18" charset="0"/>
              </a:rPr>
              <a:t>(Rectifier Linear Units)</a:t>
            </a:r>
            <a:r>
              <a:rPr lang="en-US" sz="2000" dirty="0">
                <a:latin typeface="Times New Roman" panose="02020603050405020304" pitchFamily="18" charset="0"/>
                <a:cs typeface="Times New Roman" panose="02020603050405020304" pitchFamily="18" charset="0"/>
              </a:rPr>
              <a:t> function.</a:t>
            </a:r>
          </a:p>
        </p:txBody>
      </p:sp>
      <p:pic>
        <p:nvPicPr>
          <p:cNvPr id="4" name="Picture 3">
            <a:extLst>
              <a:ext uri="{FF2B5EF4-FFF2-40B4-BE49-F238E27FC236}">
                <a16:creationId xmlns:a16="http://schemas.microsoft.com/office/drawing/2014/main" id="{A16683C0-77E4-407F-BE68-A33C5E7F4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9577" y="4262512"/>
            <a:ext cx="4245254" cy="2466014"/>
          </a:xfrm>
          <a:prstGeom prst="rect">
            <a:avLst/>
          </a:prstGeom>
        </p:spPr>
      </p:pic>
      <p:sp>
        <p:nvSpPr>
          <p:cNvPr id="8" name="Arrow: Right 7">
            <a:extLst>
              <a:ext uri="{FF2B5EF4-FFF2-40B4-BE49-F238E27FC236}">
                <a16:creationId xmlns:a16="http://schemas.microsoft.com/office/drawing/2014/main" id="{A45F0172-422A-4CC8-A74E-5D9BAD8CEA2C}"/>
              </a:ext>
            </a:extLst>
          </p:cNvPr>
          <p:cNvSpPr/>
          <p:nvPr/>
        </p:nvSpPr>
        <p:spPr>
          <a:xfrm>
            <a:off x="6063176" y="5430129"/>
            <a:ext cx="822960" cy="300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63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950B-0DB8-4466-ADAB-B6F84061CEDF}"/>
              </a:ext>
            </a:extLst>
          </p:cNvPr>
          <p:cNvSpPr>
            <a:spLocks noGrp="1"/>
          </p:cNvSpPr>
          <p:nvPr>
            <p:ph type="title"/>
          </p:nvPr>
        </p:nvSpPr>
        <p:spPr>
          <a:xfrm>
            <a:off x="469266" y="363378"/>
            <a:ext cx="10772775" cy="829099"/>
          </a:xfrm>
        </p:spPr>
        <p:txBody>
          <a:bodyPr/>
          <a:lstStyle/>
          <a:p>
            <a:r>
              <a:rPr lang="en-US" dirty="0">
                <a:solidFill>
                  <a:srgbClr val="FF0000"/>
                </a:solidFill>
                <a:latin typeface="Times New Roman" panose="02020603050405020304" pitchFamily="18" charset="0"/>
                <a:cs typeface="Times New Roman" panose="02020603050405020304" pitchFamily="18" charset="0"/>
              </a:rPr>
              <a:t>Pooling layer</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0BC33AE4-B901-48BA-AC69-4F9BD4C6B133}"/>
                  </a:ext>
                </a:extLst>
              </p:cNvPr>
              <p:cNvSpPr/>
              <p:nvPr/>
            </p:nvSpPr>
            <p:spPr>
              <a:xfrm>
                <a:off x="896886" y="1726420"/>
                <a:ext cx="9307287" cy="4983865"/>
              </a:xfrm>
              <a:prstGeom prst="rect">
                <a:avLst/>
              </a:prstGeom>
            </p:spPr>
            <p:txBody>
              <a:bodyPr wrap="square">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Pooling can be of two types. They are,</a:t>
                </a:r>
              </a:p>
              <a:p>
                <a:endParaRPr lang="en-US" sz="2000" dirty="0">
                  <a:latin typeface="Times New Roman" panose="02020603050405020304" pitchFamily="18" charset="0"/>
                  <a:cs typeface="Times New Roman" panose="02020603050405020304" pitchFamily="18" charset="0"/>
                </a:endParaRPr>
              </a:p>
              <a:p>
                <a:pPr marL="971550" lvl="1" indent="-514350">
                  <a:buAutoNum type="romanLcParenR"/>
                </a:pPr>
                <a:r>
                  <a:rPr lang="en-US" sz="2000" dirty="0" err="1">
                    <a:latin typeface="Times New Roman" panose="02020603050405020304" pitchFamily="18" charset="0"/>
                    <a:cs typeface="Times New Roman" panose="02020603050405020304" pitchFamily="18" charset="0"/>
                  </a:rPr>
                  <a:t>MaxPooling</a:t>
                </a:r>
                <a:endParaRPr lang="en-US" sz="2000" dirty="0">
                  <a:latin typeface="Times New Roman" panose="02020603050405020304" pitchFamily="18" charset="0"/>
                  <a:cs typeface="Times New Roman" panose="02020603050405020304" pitchFamily="18" charset="0"/>
                </a:endParaRPr>
              </a:p>
              <a:p>
                <a:pPr marL="971550" lvl="1" indent="-514350">
                  <a:buAutoNum type="romanLcParenR"/>
                </a:pPr>
                <a:r>
                  <a:rPr lang="en-US" sz="2000" dirty="0" err="1">
                    <a:latin typeface="Times New Roman" panose="02020603050405020304" pitchFamily="18" charset="0"/>
                    <a:cs typeface="Times New Roman" panose="02020603050405020304" pitchFamily="18" charset="0"/>
                  </a:rPr>
                  <a:t>AveragePooling</a:t>
                </a:r>
                <a:r>
                  <a:rPr lang="en-US" sz="2000" dirty="0">
                    <a:latin typeface="Times New Roman" panose="02020603050405020304" pitchFamily="18" charset="0"/>
                    <a:cs typeface="Times New Roman" panose="02020603050405020304" pitchFamily="18" charset="0"/>
                  </a:rPr>
                  <a:t>/L2 norm Pooling</a:t>
                </a:r>
              </a:p>
              <a:p>
                <a:pPr marL="971550" lvl="1" indent="-514350">
                  <a:buAutoNum type="romanLcParenR"/>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There is </a:t>
                </a:r>
                <a:r>
                  <a:rPr lang="en-US" sz="2000" dirty="0">
                    <a:solidFill>
                      <a:srgbClr val="7030A0"/>
                    </a:solidFill>
                    <a:latin typeface="Times New Roman" panose="02020603050405020304" pitchFamily="18" charset="0"/>
                    <a:cs typeface="Times New Roman" panose="02020603050405020304" pitchFamily="18" charset="0"/>
                  </a:rPr>
                  <a:t>no parameters learned </a:t>
                </a:r>
                <a:r>
                  <a:rPr lang="en-US" sz="2000" dirty="0">
                    <a:latin typeface="Times New Roman" panose="02020603050405020304" pitchFamily="18" charset="0"/>
                    <a:cs typeface="Times New Roman" panose="02020603050405020304" pitchFamily="18" charset="0"/>
                  </a:rPr>
                  <a:t>in pooling layer.</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Dimension is calculated by the formula,</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lvl="2"/>
                <a14:m>
                  <m:oMathPara xmlns:m="http://schemas.openxmlformats.org/officeDocument/2006/math">
                    <m:oMathParaPr>
                      <m:jc m:val="centerGroup"/>
                    </m:oMathParaPr>
                    <m:oMath xmlns:m="http://schemas.openxmlformats.org/officeDocument/2006/math">
                      <m:r>
                        <a:rPr lang="en-US" sz="2000" i="1" smtClean="0">
                          <a:solidFill>
                            <a:srgbClr val="7030A0"/>
                          </a:solidFill>
                          <a:latin typeface="Cambria Math" panose="02040503050406030204" pitchFamily="18" charset="0"/>
                          <a:cs typeface="Times New Roman" panose="02020603050405020304" pitchFamily="18" charset="0"/>
                        </a:rPr>
                        <m:t>𝐷𝑖𝑚𝑒𝑛𝑠𝑖𝑜𝑛𝑠</m:t>
                      </m:r>
                      <m:r>
                        <a:rPr lang="en-US" sz="2000" b="1" i="1">
                          <a:solidFill>
                            <a:srgbClr val="7030A0"/>
                          </a:solidFill>
                          <a:latin typeface="Cambria Math" panose="02040503050406030204" pitchFamily="18" charset="0"/>
                          <a:cs typeface="Times New Roman" panose="02020603050405020304" pitchFamily="18" charset="0"/>
                        </a:rPr>
                        <m:t>= </m:t>
                      </m:r>
                      <m:d>
                        <m:dPr>
                          <m:ctrlPr>
                            <a:rPr lang="en-US" sz="2000" b="1" i="1">
                              <a:solidFill>
                                <a:srgbClr val="7030A0"/>
                              </a:solidFill>
                              <a:latin typeface="Cambria Math" panose="02040503050406030204" pitchFamily="18" charset="0"/>
                              <a:cs typeface="Times New Roman" panose="02020603050405020304" pitchFamily="18" charset="0"/>
                            </a:rPr>
                          </m:ctrlPr>
                        </m:dPr>
                        <m:e>
                          <m:f>
                            <m:fPr>
                              <m:ctrlPr>
                                <a:rPr lang="en-US" sz="2000" b="1" i="1">
                                  <a:solidFill>
                                    <a:srgbClr val="7030A0"/>
                                  </a:solidFill>
                                  <a:latin typeface="Cambria Math" panose="02040503050406030204" pitchFamily="18" charset="0"/>
                                  <a:cs typeface="Times New Roman" panose="02020603050405020304" pitchFamily="18" charset="0"/>
                                </a:rPr>
                              </m:ctrlPr>
                            </m:fPr>
                            <m:num>
                              <m:r>
                                <a:rPr lang="en-US" sz="2000" b="1" i="1">
                                  <a:solidFill>
                                    <a:srgbClr val="7030A0"/>
                                  </a:solidFill>
                                  <a:latin typeface="Cambria Math" panose="02040503050406030204" pitchFamily="18" charset="0"/>
                                  <a:cs typeface="Times New Roman" panose="02020603050405020304" pitchFamily="18" charset="0"/>
                                </a:rPr>
                                <m:t>𝑾</m:t>
                              </m:r>
                              <m:r>
                                <a:rPr lang="en-US" sz="2000" b="1" i="1">
                                  <a:solidFill>
                                    <a:srgbClr val="7030A0"/>
                                  </a:solidFill>
                                  <a:latin typeface="Cambria Math" panose="02040503050406030204" pitchFamily="18" charset="0"/>
                                  <a:cs typeface="Times New Roman" panose="02020603050405020304" pitchFamily="18" charset="0"/>
                                </a:rPr>
                                <m:t>−</m:t>
                              </m:r>
                              <m:r>
                                <a:rPr lang="en-US" sz="2000" b="1" i="1">
                                  <a:solidFill>
                                    <a:srgbClr val="7030A0"/>
                                  </a:solidFill>
                                  <a:latin typeface="Cambria Math" panose="02040503050406030204" pitchFamily="18" charset="0"/>
                                  <a:cs typeface="Times New Roman" panose="02020603050405020304" pitchFamily="18" charset="0"/>
                                </a:rPr>
                                <m:t>𝑭</m:t>
                              </m:r>
                            </m:num>
                            <m:den>
                              <m:r>
                                <a:rPr lang="en-US" sz="2000" b="1" i="1">
                                  <a:solidFill>
                                    <a:srgbClr val="7030A0"/>
                                  </a:solidFill>
                                  <a:latin typeface="Cambria Math" panose="02040503050406030204" pitchFamily="18" charset="0"/>
                                  <a:cs typeface="Times New Roman" panose="02020603050405020304" pitchFamily="18" charset="0"/>
                                </a:rPr>
                                <m:t>𝑺</m:t>
                              </m:r>
                            </m:den>
                          </m:f>
                        </m:e>
                      </m:d>
                      <m:r>
                        <a:rPr lang="en-US" sz="2000" b="1" i="1">
                          <a:solidFill>
                            <a:srgbClr val="7030A0"/>
                          </a:solidFill>
                          <a:latin typeface="Cambria Math" panose="02040503050406030204" pitchFamily="18" charset="0"/>
                          <a:cs typeface="Times New Roman" panose="02020603050405020304" pitchFamily="18" charset="0"/>
                        </a:rPr>
                        <m:t>+</m:t>
                      </m:r>
                      <m:r>
                        <a:rPr lang="en-US" sz="2000" b="1" i="1" smtClean="0">
                          <a:solidFill>
                            <a:srgbClr val="7030A0"/>
                          </a:solidFill>
                          <a:latin typeface="Cambria Math" panose="02040503050406030204" pitchFamily="18" charset="0"/>
                          <a:cs typeface="Times New Roman" panose="02020603050405020304" pitchFamily="18" charset="0"/>
                        </a:rPr>
                        <m:t>𝟏</m:t>
                      </m:r>
                    </m:oMath>
                  </m:oMathPara>
                </a14:m>
                <a:endParaRPr lang="en-US" sz="2000" dirty="0">
                  <a:solidFill>
                    <a:srgbClr val="7030A0"/>
                  </a:solidFill>
                  <a:latin typeface="Times New Roman" panose="02020603050405020304" pitchFamily="18" charset="0"/>
                  <a:cs typeface="Times New Roman" panose="02020603050405020304" pitchFamily="18" charset="0"/>
                </a:endParaRPr>
              </a:p>
              <a:p>
                <a:pPr lvl="2"/>
                <a:r>
                  <a:rPr lang="en-US" sz="2000" dirty="0">
                    <a:latin typeface="Times New Roman" panose="02020603050405020304" pitchFamily="18" charset="0"/>
                    <a:cs typeface="Times New Roman" panose="02020603050405020304" pitchFamily="18" charset="0"/>
                  </a:rPr>
                  <a:t>Where,</a:t>
                </a:r>
              </a:p>
              <a:p>
                <a:pPr lvl="3"/>
                <a:r>
                  <a:rPr lang="en-US" sz="2000" dirty="0">
                    <a:latin typeface="Times New Roman" panose="02020603050405020304" pitchFamily="18" charset="0"/>
                    <a:cs typeface="Times New Roman" panose="02020603050405020304" pitchFamily="18" charset="0"/>
                  </a:rPr>
                  <a:t>	W 	–	Input image size</a:t>
                </a:r>
              </a:p>
              <a:p>
                <a:pPr lvl="3"/>
                <a:r>
                  <a:rPr lang="en-US" sz="2000" dirty="0">
                    <a:latin typeface="Times New Roman" panose="02020603050405020304" pitchFamily="18" charset="0"/>
                    <a:cs typeface="Times New Roman" panose="02020603050405020304" pitchFamily="18" charset="0"/>
                  </a:rPr>
                  <a:t>	F 	–	Filter size (not a feature map)</a:t>
                </a:r>
              </a:p>
              <a:p>
                <a:pPr lvl="3"/>
                <a:r>
                  <a:rPr lang="en-US" sz="2000" dirty="0">
                    <a:latin typeface="Times New Roman" panose="02020603050405020304" pitchFamily="18" charset="0"/>
                    <a:cs typeface="Times New Roman" panose="02020603050405020304" pitchFamily="18" charset="0"/>
                  </a:rPr>
                  <a:t>	S	–	Stride</a:t>
                </a:r>
              </a:p>
              <a:p>
                <a:endParaRPr lang="en-US" sz="2000" dirty="0">
                  <a:latin typeface="Times New Roman" panose="02020603050405020304" pitchFamily="18" charset="0"/>
                  <a:cs typeface="Times New Roman" panose="02020603050405020304" pitchFamily="18" charset="0"/>
                </a:endParaRPr>
              </a:p>
            </p:txBody>
          </p:sp>
        </mc:Choice>
        <mc:Fallback>
          <p:sp>
            <p:nvSpPr>
              <p:cNvPr id="7" name="Rectangle 6">
                <a:extLst>
                  <a:ext uri="{FF2B5EF4-FFF2-40B4-BE49-F238E27FC236}">
                    <a16:creationId xmlns:a16="http://schemas.microsoft.com/office/drawing/2014/main" id="{0BC33AE4-B901-48BA-AC69-4F9BD4C6B133}"/>
                  </a:ext>
                </a:extLst>
              </p:cNvPr>
              <p:cNvSpPr>
                <a:spLocks noRot="1" noChangeAspect="1" noMove="1" noResize="1" noEditPoints="1" noAdjustHandles="1" noChangeArrowheads="1" noChangeShapeType="1" noTextEdit="1"/>
              </p:cNvSpPr>
              <p:nvPr/>
            </p:nvSpPr>
            <p:spPr>
              <a:xfrm>
                <a:off x="896886" y="1726420"/>
                <a:ext cx="9307287" cy="4983865"/>
              </a:xfrm>
              <a:prstGeom prst="rect">
                <a:avLst/>
              </a:prstGeom>
              <a:blipFill>
                <a:blip r:embed="rId2"/>
                <a:stretch>
                  <a:fillRect l="-589" t="-611"/>
                </a:stretch>
              </a:blipFill>
            </p:spPr>
            <p:txBody>
              <a:bodyPr/>
              <a:lstStyle/>
              <a:p>
                <a:r>
                  <a:rPr lang="en-US">
                    <a:noFill/>
                  </a:rPr>
                  <a:t> </a:t>
                </a:r>
              </a:p>
            </p:txBody>
          </p:sp>
        </mc:Fallback>
      </mc:AlternateContent>
    </p:spTree>
    <p:extLst>
      <p:ext uri="{BB962C8B-B14F-4D97-AF65-F5344CB8AC3E}">
        <p14:creationId xmlns:p14="http://schemas.microsoft.com/office/powerpoint/2010/main" val="381309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D8AB-E646-4FC4-8BC0-EE97EE2C1DC1}"/>
              </a:ext>
            </a:extLst>
          </p:cNvPr>
          <p:cNvSpPr>
            <a:spLocks noGrp="1"/>
          </p:cNvSpPr>
          <p:nvPr>
            <p:ph type="title"/>
          </p:nvPr>
        </p:nvSpPr>
        <p:spPr>
          <a:xfrm>
            <a:off x="386290" y="419098"/>
            <a:ext cx="10772775" cy="1159934"/>
          </a:xfrm>
        </p:spPr>
        <p:txBody>
          <a:bodyPr/>
          <a:lstStyle/>
          <a:p>
            <a:r>
              <a:rPr lang="en-US" dirty="0">
                <a:solidFill>
                  <a:srgbClr val="FF0000"/>
                </a:solidFill>
                <a:latin typeface="Times New Roman" panose="02020603050405020304" pitchFamily="18" charset="0"/>
                <a:cs typeface="Times New Roman" panose="02020603050405020304" pitchFamily="18" charset="0"/>
              </a:rPr>
              <a:t>Number of Parameters ( </a:t>
            </a:r>
            <a:r>
              <a:rPr lang="el-GR" dirty="0">
                <a:solidFill>
                  <a:srgbClr val="FF0000"/>
                </a:solidFill>
                <a:latin typeface="Times New Roman" panose="02020603050405020304" pitchFamily="18" charset="0"/>
                <a:cs typeface="Times New Roman" panose="02020603050405020304" pitchFamily="18" charset="0"/>
              </a:rPr>
              <a:t>θ</a:t>
            </a:r>
            <a:r>
              <a:rPr lang="en-US" dirty="0">
                <a:solidFill>
                  <a:srgbClr val="FF0000"/>
                </a:solidFill>
                <a:latin typeface="Times New Roman" panose="02020603050405020304" pitchFamily="18" charset="0"/>
                <a:cs typeface="Times New Roman" panose="02020603050405020304" pitchFamily="18" charset="0"/>
              </a:rPr>
              <a:t> or </a:t>
            </a:r>
            <a:r>
              <a:rPr lang="en-US" dirty="0" err="1">
                <a:solidFill>
                  <a:srgbClr val="FF0000"/>
                </a:solidFill>
                <a:latin typeface="Times New Roman" panose="02020603050405020304" pitchFamily="18" charset="0"/>
                <a:cs typeface="Times New Roman" panose="02020603050405020304" pitchFamily="18" charset="0"/>
              </a:rPr>
              <a:t>W</a:t>
            </a:r>
            <a:r>
              <a:rPr lang="en-US" baseline="-25000" dirty="0" err="1">
                <a:solidFill>
                  <a:srgbClr val="FF0000"/>
                </a:solidFill>
                <a:latin typeface="Times New Roman" panose="02020603050405020304" pitchFamily="18" charset="0"/>
                <a:cs typeface="Times New Roman" panose="02020603050405020304" pitchFamily="18" charset="0"/>
              </a:rPr>
              <a:t>ji</a:t>
            </a:r>
            <a:r>
              <a:rPr lang="en-US" dirty="0">
                <a:solidFill>
                  <a:srgbClr val="FF0000"/>
                </a:solidFill>
                <a:latin typeface="Times New Roman" panose="02020603050405020304" pitchFamily="18" charset="0"/>
                <a:cs typeface="Times New Roman" panose="02020603050405020304" pitchFamily="18" charset="0"/>
              </a:rPr>
              <a:t> )</a:t>
            </a:r>
            <a:endParaRPr lang="en-US" dirty="0"/>
          </a:p>
        </p:txBody>
      </p:sp>
      <p:pic>
        <p:nvPicPr>
          <p:cNvPr id="4" name="Picture 3">
            <a:extLst>
              <a:ext uri="{FF2B5EF4-FFF2-40B4-BE49-F238E27FC236}">
                <a16:creationId xmlns:a16="http://schemas.microsoft.com/office/drawing/2014/main" id="{E6C887D1-E504-47FA-8B17-A9623BFE8D04}"/>
              </a:ext>
            </a:extLst>
          </p:cNvPr>
          <p:cNvPicPr>
            <a:picLocks noChangeAspect="1"/>
          </p:cNvPicPr>
          <p:nvPr/>
        </p:nvPicPr>
        <p:blipFill rotWithShape="1">
          <a:blip r:embed="rId2"/>
          <a:srcRect l="10303" t="23919" r="14697" b="6205"/>
          <a:stretch/>
        </p:blipFill>
        <p:spPr>
          <a:xfrm>
            <a:off x="4998046" y="2403727"/>
            <a:ext cx="6902406" cy="3596307"/>
          </a:xfrm>
          <a:prstGeom prst="rect">
            <a:avLst/>
          </a:prstGeom>
        </p:spPr>
      </p:pic>
      <p:sp>
        <p:nvSpPr>
          <p:cNvPr id="5" name="Rectangle 4">
            <a:extLst>
              <a:ext uri="{FF2B5EF4-FFF2-40B4-BE49-F238E27FC236}">
                <a16:creationId xmlns:a16="http://schemas.microsoft.com/office/drawing/2014/main" id="{A7AA28D3-CB88-451F-9A69-E2E9A52D8D5F}"/>
              </a:ext>
            </a:extLst>
          </p:cNvPr>
          <p:cNvSpPr/>
          <p:nvPr/>
        </p:nvSpPr>
        <p:spPr>
          <a:xfrm>
            <a:off x="386290" y="2014328"/>
            <a:ext cx="4306956" cy="3985706"/>
          </a:xfrm>
          <a:prstGeom prst="rect">
            <a:avLst/>
          </a:prstGeom>
        </p:spPr>
        <p:txBody>
          <a:bodyPr wrap="square">
            <a:spAutoFit/>
          </a:bodyPr>
          <a:lstStyle/>
          <a:p>
            <a:pPr marL="342900" indent="-34290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Parameters depends on the </a:t>
            </a:r>
            <a:r>
              <a:rPr lang="en-US" sz="2300" dirty="0">
                <a:solidFill>
                  <a:srgbClr val="7030A0"/>
                </a:solidFill>
                <a:latin typeface="Times New Roman" panose="02020603050405020304" pitchFamily="18" charset="0"/>
                <a:cs typeface="Times New Roman" panose="02020603050405020304" pitchFamily="18" charset="0"/>
              </a:rPr>
              <a:t>dimension of the filter and bias.</a:t>
            </a:r>
          </a:p>
          <a:p>
            <a:pPr marL="342900" indent="-342900">
              <a:buFont typeface="Wingdings" panose="05000000000000000000" pitchFamily="2" charset="2"/>
              <a:buChar char="Ø"/>
            </a:pPr>
            <a:endParaRPr lang="en-US" sz="23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Parameter doesn’t depend on Dimension of input image, hence we can use any higher res images as well.</a:t>
            </a:r>
          </a:p>
          <a:p>
            <a:pPr marL="342900" indent="-342900">
              <a:buFont typeface="Wingdings" panose="05000000000000000000" pitchFamily="2" charset="2"/>
              <a:buChar char="Ø"/>
            </a:pPr>
            <a:endParaRPr lang="en-US" sz="23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This  will </a:t>
            </a:r>
            <a:r>
              <a:rPr lang="en-US" sz="2300" dirty="0">
                <a:solidFill>
                  <a:srgbClr val="7030A0"/>
                </a:solidFill>
                <a:latin typeface="Times New Roman" panose="02020603050405020304" pitchFamily="18" charset="0"/>
                <a:cs typeface="Times New Roman" panose="02020603050405020304" pitchFamily="18" charset="0"/>
              </a:rPr>
              <a:t>reduce the underfitting and overfitting </a:t>
            </a:r>
            <a:r>
              <a:rPr lang="en-US" sz="2300" dirty="0">
                <a:latin typeface="Times New Roman" panose="02020603050405020304" pitchFamily="18" charset="0"/>
                <a:cs typeface="Times New Roman" panose="02020603050405020304" pitchFamily="18" charset="0"/>
              </a:rPr>
              <a:t>problems.</a:t>
            </a:r>
            <a:endParaRPr lang="en-US" sz="2300" dirty="0"/>
          </a:p>
        </p:txBody>
      </p:sp>
    </p:spTree>
    <p:extLst>
      <p:ext uri="{BB962C8B-B14F-4D97-AF65-F5344CB8AC3E}">
        <p14:creationId xmlns:p14="http://schemas.microsoft.com/office/powerpoint/2010/main" val="221387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7DA0E-C683-4D31-A082-E0982D53DD48}"/>
              </a:ext>
            </a:extLst>
          </p:cNvPr>
          <p:cNvSpPr>
            <a:spLocks noGrp="1"/>
          </p:cNvSpPr>
          <p:nvPr>
            <p:ph type="title"/>
          </p:nvPr>
        </p:nvSpPr>
        <p:spPr>
          <a:xfrm>
            <a:off x="509268" y="263525"/>
            <a:ext cx="10515600" cy="1280795"/>
          </a:xfrm>
        </p:spPr>
        <p:txBody>
          <a:bodyPr/>
          <a:lstStyle/>
          <a:p>
            <a:r>
              <a:rPr lang="en-US" sz="4900" dirty="0">
                <a:solidFill>
                  <a:srgbClr val="FF0000"/>
                </a:solidFill>
                <a:latin typeface="Times New Roman" panose="02020603050405020304" pitchFamily="18" charset="0"/>
                <a:cs typeface="Times New Roman" panose="02020603050405020304" pitchFamily="18" charset="0"/>
              </a:rPr>
              <a:t>Neural Network</a:t>
            </a:r>
          </a:p>
        </p:txBody>
      </p:sp>
      <p:sp>
        <p:nvSpPr>
          <p:cNvPr id="4" name="Rectangle 3">
            <a:extLst>
              <a:ext uri="{FF2B5EF4-FFF2-40B4-BE49-F238E27FC236}">
                <a16:creationId xmlns:a16="http://schemas.microsoft.com/office/drawing/2014/main" id="{D114957D-5EE5-45B7-8D18-3DF5B47BBAE8}"/>
              </a:ext>
            </a:extLst>
          </p:cNvPr>
          <p:cNvSpPr/>
          <p:nvPr/>
        </p:nvSpPr>
        <p:spPr>
          <a:xfrm>
            <a:off x="509268" y="1262238"/>
            <a:ext cx="10635810" cy="5632311"/>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Neural Network have three layers in it, they are</a:t>
            </a:r>
          </a:p>
          <a:p>
            <a:endParaRPr lang="en-US" sz="2000" dirty="0">
              <a:latin typeface="Times New Roman" panose="02020603050405020304" pitchFamily="18" charset="0"/>
              <a:cs typeface="Times New Roman" panose="02020603050405020304" pitchFamily="18" charset="0"/>
            </a:endParaRPr>
          </a:p>
          <a:p>
            <a:pPr marL="514350" indent="-514350">
              <a:buAutoNum type="romanLcParenR"/>
            </a:pPr>
            <a:r>
              <a:rPr lang="en-US" sz="2000" b="1" u="sng" dirty="0">
                <a:latin typeface="Times New Roman" panose="02020603050405020304" pitchFamily="18" charset="0"/>
                <a:cs typeface="Times New Roman" panose="02020603050405020304" pitchFamily="18" charset="0"/>
              </a:rPr>
              <a:t>Input Layer :</a:t>
            </a:r>
          </a:p>
          <a:p>
            <a:pPr marL="514350" indent="-514350">
              <a:buAutoNum type="romanLcParenR"/>
            </a:pPr>
            <a:endParaRPr lang="en-US" sz="2000" b="1" u="sng"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Input layer consists of number of nodes that is equivalent to the </a:t>
            </a:r>
            <a:r>
              <a:rPr lang="en-US" sz="2000" dirty="0">
                <a:solidFill>
                  <a:srgbClr val="7030A0"/>
                </a:solidFill>
                <a:latin typeface="Times New Roman" panose="02020603050405020304" pitchFamily="18" charset="0"/>
                <a:cs typeface="Times New Roman" panose="02020603050405020304" pitchFamily="18" charset="0"/>
              </a:rPr>
              <a:t>number of pixels in input image</a:t>
            </a:r>
            <a:r>
              <a:rPr lang="en-US" sz="2000"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a:t>
            </a:r>
          </a:p>
          <a:p>
            <a:pPr lvl="2"/>
            <a:r>
              <a:rPr lang="en-US" sz="2000" dirty="0">
                <a:latin typeface="Times New Roman" panose="02020603050405020304" pitchFamily="18" charset="0"/>
                <a:cs typeface="Times New Roman" panose="02020603050405020304" pitchFamily="18" charset="0"/>
              </a:rPr>
              <a:t>If Input image dimension is 50x50x3.(3 channel for color image)</a:t>
            </a:r>
          </a:p>
          <a:p>
            <a:pPr lvl="2"/>
            <a:r>
              <a:rPr lang="en-US" sz="2000" dirty="0">
                <a:latin typeface="Times New Roman" panose="02020603050405020304" pitchFamily="18" charset="0"/>
                <a:cs typeface="Times New Roman" panose="02020603050405020304" pitchFamily="18" charset="0"/>
              </a:rPr>
              <a:t>Input layer nodes = 50x50x3=7500 nodes.</a:t>
            </a:r>
          </a:p>
          <a:p>
            <a:pPr lvl="1"/>
            <a:endParaRPr lang="en-US" sz="2000" b="1" u="sng" dirty="0">
              <a:latin typeface="Times New Roman" panose="02020603050405020304" pitchFamily="18" charset="0"/>
              <a:cs typeface="Times New Roman" panose="02020603050405020304" pitchFamily="18" charset="0"/>
            </a:endParaRPr>
          </a:p>
          <a:p>
            <a:pPr marL="514350" indent="-514350">
              <a:buAutoNum type="romanLcParenR" startAt="2"/>
            </a:pPr>
            <a:r>
              <a:rPr lang="en-US" sz="2000" b="1" u="sng" dirty="0">
                <a:latin typeface="Times New Roman" panose="02020603050405020304" pitchFamily="18" charset="0"/>
                <a:cs typeface="Times New Roman" panose="02020603050405020304" pitchFamily="18" charset="0"/>
              </a:rPr>
              <a:t>Hidden layer(s):</a:t>
            </a:r>
          </a:p>
          <a:p>
            <a:endParaRPr lang="en-US" sz="2000" b="1" u="sng"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Each hidden layer is made up of a set of neurons, where each neuron is fully connected to all 	neurons 	in the previous layer.</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There may be </a:t>
            </a:r>
            <a:r>
              <a:rPr lang="en-US" sz="2000" dirty="0">
                <a:solidFill>
                  <a:srgbClr val="7030A0"/>
                </a:solidFill>
                <a:latin typeface="Times New Roman" panose="02020603050405020304" pitchFamily="18" charset="0"/>
                <a:cs typeface="Times New Roman" panose="02020603050405020304" pitchFamily="18" charset="0"/>
              </a:rPr>
              <a:t>many layers used as hidden layer</a:t>
            </a:r>
            <a:r>
              <a:rPr lang="en-US" sz="2000" dirty="0">
                <a:latin typeface="Times New Roman" panose="02020603050405020304" pitchFamily="18" charset="0"/>
                <a:cs typeface="Times New Roman" panose="02020603050405020304" pitchFamily="18" charset="0"/>
              </a:rPr>
              <a:t> but it is commonly termed as hidden layer.</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180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9B5B-30CA-49D4-9D6E-B21603FF206E}"/>
              </a:ext>
            </a:extLst>
          </p:cNvPr>
          <p:cNvSpPr>
            <a:spLocks noGrp="1"/>
          </p:cNvSpPr>
          <p:nvPr>
            <p:ph type="title"/>
          </p:nvPr>
        </p:nvSpPr>
        <p:spPr>
          <a:xfrm>
            <a:off x="657224" y="499533"/>
            <a:ext cx="10772775" cy="1075267"/>
          </a:xfrm>
        </p:spPr>
        <p:txBody>
          <a:bodyPr/>
          <a:lstStyle/>
          <a:p>
            <a:r>
              <a:rPr lang="en-US" dirty="0">
                <a:solidFill>
                  <a:srgbClr val="FF0000"/>
                </a:solidFill>
                <a:latin typeface="Times New Roman" panose="02020603050405020304" pitchFamily="18" charset="0"/>
                <a:cs typeface="Times New Roman" panose="02020603050405020304" pitchFamily="18" charset="0"/>
              </a:rPr>
              <a:t>Convolution over RGB image</a:t>
            </a:r>
            <a:endParaRPr lang="en-US" dirty="0"/>
          </a:p>
        </p:txBody>
      </p:sp>
      <p:pic>
        <p:nvPicPr>
          <p:cNvPr id="5" name="Picture 4">
            <a:extLst>
              <a:ext uri="{FF2B5EF4-FFF2-40B4-BE49-F238E27FC236}">
                <a16:creationId xmlns:a16="http://schemas.microsoft.com/office/drawing/2014/main" id="{44734C81-41D2-48F1-8EAD-0598EE2D6C27}"/>
              </a:ext>
            </a:extLst>
          </p:cNvPr>
          <p:cNvPicPr>
            <a:picLocks noChangeAspect="1"/>
          </p:cNvPicPr>
          <p:nvPr/>
        </p:nvPicPr>
        <p:blipFill rotWithShape="1">
          <a:blip r:embed="rId2">
            <a:extLst>
              <a:ext uri="{28A0092B-C50C-407E-A947-70E740481C1C}">
                <a14:useLocalDpi xmlns:a14="http://schemas.microsoft.com/office/drawing/2010/main" val="0"/>
              </a:ext>
            </a:extLst>
          </a:blip>
          <a:srcRect b="33972"/>
          <a:stretch/>
        </p:blipFill>
        <p:spPr>
          <a:xfrm>
            <a:off x="2264571" y="1744133"/>
            <a:ext cx="7662858" cy="4153261"/>
          </a:xfrm>
          <a:prstGeom prst="rect">
            <a:avLst/>
          </a:prstGeom>
        </p:spPr>
      </p:pic>
      <p:sp>
        <p:nvSpPr>
          <p:cNvPr id="6" name="Rectangle 5">
            <a:extLst>
              <a:ext uri="{FF2B5EF4-FFF2-40B4-BE49-F238E27FC236}">
                <a16:creationId xmlns:a16="http://schemas.microsoft.com/office/drawing/2014/main" id="{4083825E-0CDA-42B2-83D0-8C9BDF595A3B}"/>
              </a:ext>
            </a:extLst>
          </p:cNvPr>
          <p:cNvSpPr/>
          <p:nvPr/>
        </p:nvSpPr>
        <p:spPr>
          <a:xfrm>
            <a:off x="2482841" y="5708167"/>
            <a:ext cx="2396810" cy="430887"/>
          </a:xfrm>
          <a:prstGeom prst="rect">
            <a:avLst/>
          </a:prstGeom>
        </p:spPr>
        <p:txBody>
          <a:bodyPr wrap="none">
            <a:spAutoFit/>
          </a:bodyPr>
          <a:lstStyle/>
          <a:p>
            <a:r>
              <a:rPr lang="en-GB" sz="2200" b="1" dirty="0">
                <a:latin typeface="Times New Roman" panose="02020603050405020304" pitchFamily="18" charset="0"/>
                <a:cs typeface="Times New Roman" panose="02020603050405020304" pitchFamily="18" charset="0"/>
              </a:rPr>
              <a:t>8x8x3 input image</a:t>
            </a:r>
            <a:endParaRPr lang="en-US" sz="2200" b="1" dirty="0"/>
          </a:p>
        </p:txBody>
      </p:sp>
      <p:sp>
        <p:nvSpPr>
          <p:cNvPr id="7" name="Rectangle 6">
            <a:extLst>
              <a:ext uri="{FF2B5EF4-FFF2-40B4-BE49-F238E27FC236}">
                <a16:creationId xmlns:a16="http://schemas.microsoft.com/office/drawing/2014/main" id="{145CF5F1-0476-4E33-A127-49E9111214C3}"/>
              </a:ext>
            </a:extLst>
          </p:cNvPr>
          <p:cNvSpPr/>
          <p:nvPr/>
        </p:nvSpPr>
        <p:spPr>
          <a:xfrm>
            <a:off x="4718040" y="4234967"/>
            <a:ext cx="1556836" cy="430887"/>
          </a:xfrm>
          <a:prstGeom prst="rect">
            <a:avLst/>
          </a:prstGeom>
        </p:spPr>
        <p:txBody>
          <a:bodyPr wrap="none">
            <a:spAutoFit/>
          </a:bodyPr>
          <a:lstStyle/>
          <a:p>
            <a:r>
              <a:rPr lang="en-GB" sz="2200" b="1" dirty="0">
                <a:latin typeface="Times New Roman" panose="02020603050405020304" pitchFamily="18" charset="0"/>
                <a:cs typeface="Times New Roman" panose="02020603050405020304" pitchFamily="18" charset="0"/>
              </a:rPr>
              <a:t>3x3x3 filter</a:t>
            </a:r>
            <a:endParaRPr lang="en-US" sz="2200" b="1" dirty="0"/>
          </a:p>
        </p:txBody>
      </p:sp>
      <p:sp>
        <p:nvSpPr>
          <p:cNvPr id="8" name="Rectangle 7">
            <a:extLst>
              <a:ext uri="{FF2B5EF4-FFF2-40B4-BE49-F238E27FC236}">
                <a16:creationId xmlns:a16="http://schemas.microsoft.com/office/drawing/2014/main" id="{59BE087F-75AF-4FA9-A458-E2B032EC3A6C}"/>
              </a:ext>
            </a:extLst>
          </p:cNvPr>
          <p:cNvSpPr/>
          <p:nvPr/>
        </p:nvSpPr>
        <p:spPr>
          <a:xfrm>
            <a:off x="8758868" y="3634746"/>
            <a:ext cx="1893467" cy="430887"/>
          </a:xfrm>
          <a:prstGeom prst="rect">
            <a:avLst/>
          </a:prstGeom>
        </p:spPr>
        <p:txBody>
          <a:bodyPr wrap="none">
            <a:spAutoFit/>
          </a:bodyPr>
          <a:lstStyle/>
          <a:p>
            <a:r>
              <a:rPr lang="en-GB" sz="2200" b="1" dirty="0">
                <a:latin typeface="Times New Roman" panose="02020603050405020304" pitchFamily="18" charset="0"/>
                <a:cs typeface="Times New Roman" panose="02020603050405020304" pitchFamily="18" charset="0"/>
              </a:rPr>
              <a:t>1x1 first entry</a:t>
            </a:r>
            <a:endParaRPr lang="en-US" sz="2200" b="1" dirty="0"/>
          </a:p>
        </p:txBody>
      </p:sp>
      <p:sp>
        <p:nvSpPr>
          <p:cNvPr id="9" name="Rectangle 8">
            <a:extLst>
              <a:ext uri="{FF2B5EF4-FFF2-40B4-BE49-F238E27FC236}">
                <a16:creationId xmlns:a16="http://schemas.microsoft.com/office/drawing/2014/main" id="{F6F48F6F-288E-4514-B640-30DB624D506A}"/>
              </a:ext>
            </a:extLst>
          </p:cNvPr>
          <p:cNvSpPr/>
          <p:nvPr/>
        </p:nvSpPr>
        <p:spPr>
          <a:xfrm>
            <a:off x="6902441" y="4019523"/>
            <a:ext cx="2175596" cy="430887"/>
          </a:xfrm>
          <a:prstGeom prst="rect">
            <a:avLst/>
          </a:prstGeom>
        </p:spPr>
        <p:txBody>
          <a:bodyPr wrap="none">
            <a:spAutoFit/>
          </a:bodyPr>
          <a:lstStyle/>
          <a:p>
            <a:r>
              <a:rPr lang="en-GB" sz="2200" b="1" dirty="0">
                <a:latin typeface="Times New Roman" panose="02020603050405020304" pitchFamily="18" charset="0"/>
                <a:cs typeface="Times New Roman" panose="02020603050405020304" pitchFamily="18" charset="0"/>
              </a:rPr>
              <a:t>3x3x3 first entry</a:t>
            </a:r>
            <a:endParaRPr lang="en-US" sz="2200" b="1" dirty="0"/>
          </a:p>
        </p:txBody>
      </p:sp>
    </p:spTree>
    <p:extLst>
      <p:ext uri="{BB962C8B-B14F-4D97-AF65-F5344CB8AC3E}">
        <p14:creationId xmlns:p14="http://schemas.microsoft.com/office/powerpoint/2010/main" val="424817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83A43-1957-4986-9D0F-FB80D9C0E22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8124603-B079-441A-9C10-8486AF2DC911}"/>
              </a:ext>
            </a:extLst>
          </p:cNvPr>
          <p:cNvPicPr>
            <a:picLocks noChangeAspect="1"/>
          </p:cNvPicPr>
          <p:nvPr/>
        </p:nvPicPr>
        <p:blipFill rotWithShape="1">
          <a:blip r:embed="rId2"/>
          <a:srcRect l="5391" t="5410" r="5391" b="5163"/>
          <a:stretch/>
        </p:blipFill>
        <p:spPr>
          <a:xfrm>
            <a:off x="326692" y="186267"/>
            <a:ext cx="11208084" cy="6316133"/>
          </a:xfrm>
          <a:prstGeom prst="rect">
            <a:avLst/>
          </a:prstGeom>
        </p:spPr>
      </p:pic>
    </p:spTree>
    <p:extLst>
      <p:ext uri="{BB962C8B-B14F-4D97-AF65-F5344CB8AC3E}">
        <p14:creationId xmlns:p14="http://schemas.microsoft.com/office/powerpoint/2010/main" val="170632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742B4-A1F9-476A-9587-8373C74F45DD}"/>
              </a:ext>
            </a:extLst>
          </p:cNvPr>
          <p:cNvPicPr>
            <a:picLocks noChangeAspect="1"/>
          </p:cNvPicPr>
          <p:nvPr/>
        </p:nvPicPr>
        <p:blipFill rotWithShape="1">
          <a:blip r:embed="rId2"/>
          <a:srcRect l="9582" t="16033" r="6250" b="11586"/>
          <a:stretch/>
        </p:blipFill>
        <p:spPr>
          <a:xfrm>
            <a:off x="1083733" y="1896532"/>
            <a:ext cx="10261600" cy="4961467"/>
          </a:xfrm>
          <a:prstGeom prst="rect">
            <a:avLst/>
          </a:prstGeom>
        </p:spPr>
      </p:pic>
      <p:sp>
        <p:nvSpPr>
          <p:cNvPr id="5" name="Title 1">
            <a:extLst>
              <a:ext uri="{FF2B5EF4-FFF2-40B4-BE49-F238E27FC236}">
                <a16:creationId xmlns:a16="http://schemas.microsoft.com/office/drawing/2014/main" id="{D0A85CE9-1F8A-49BF-AF03-457C38613343}"/>
              </a:ext>
            </a:extLst>
          </p:cNvPr>
          <p:cNvSpPr>
            <a:spLocks noGrp="1"/>
          </p:cNvSpPr>
          <p:nvPr>
            <p:ph type="title"/>
          </p:nvPr>
        </p:nvSpPr>
        <p:spPr>
          <a:xfrm>
            <a:off x="469266" y="363378"/>
            <a:ext cx="10772775" cy="829099"/>
          </a:xfrm>
        </p:spPr>
        <p:txBody>
          <a:bodyPr/>
          <a:lstStyle/>
          <a:p>
            <a:r>
              <a:rPr lang="en-US" dirty="0">
                <a:solidFill>
                  <a:srgbClr val="FF0000"/>
                </a:solidFill>
                <a:latin typeface="Times New Roman" panose="02020603050405020304" pitchFamily="18" charset="0"/>
                <a:cs typeface="Times New Roman" panose="02020603050405020304" pitchFamily="18" charset="0"/>
              </a:rPr>
              <a:t>Multiple Filter</a:t>
            </a:r>
          </a:p>
        </p:txBody>
      </p:sp>
    </p:spTree>
    <p:extLst>
      <p:ext uri="{BB962C8B-B14F-4D97-AF65-F5344CB8AC3E}">
        <p14:creationId xmlns:p14="http://schemas.microsoft.com/office/powerpoint/2010/main" val="268608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950B-0DB8-4466-ADAB-B6F84061CEDF}"/>
              </a:ext>
            </a:extLst>
          </p:cNvPr>
          <p:cNvSpPr>
            <a:spLocks noGrp="1"/>
          </p:cNvSpPr>
          <p:nvPr>
            <p:ph type="title"/>
          </p:nvPr>
        </p:nvSpPr>
        <p:spPr>
          <a:xfrm>
            <a:off x="469266" y="363378"/>
            <a:ext cx="10772775" cy="829099"/>
          </a:xfrm>
        </p:spPr>
        <p:txBody>
          <a:bodyPr/>
          <a:lstStyle/>
          <a:p>
            <a:r>
              <a:rPr lang="en-US" dirty="0">
                <a:solidFill>
                  <a:srgbClr val="FF0000"/>
                </a:solidFill>
                <a:latin typeface="Times New Roman" panose="02020603050405020304" pitchFamily="18" charset="0"/>
                <a:cs typeface="Times New Roman" panose="02020603050405020304" pitchFamily="18" charset="0"/>
              </a:rPr>
              <a:t>Flatten layer</a:t>
            </a:r>
          </a:p>
        </p:txBody>
      </p:sp>
      <p:sp>
        <p:nvSpPr>
          <p:cNvPr id="7" name="Rectangle 6">
            <a:extLst>
              <a:ext uri="{FF2B5EF4-FFF2-40B4-BE49-F238E27FC236}">
                <a16:creationId xmlns:a16="http://schemas.microsoft.com/office/drawing/2014/main" id="{0BC33AE4-B901-48BA-AC69-4F9BD4C6B133}"/>
              </a:ext>
            </a:extLst>
          </p:cNvPr>
          <p:cNvSpPr/>
          <p:nvPr/>
        </p:nvSpPr>
        <p:spPr>
          <a:xfrm>
            <a:off x="645094" y="1911950"/>
            <a:ext cx="9028991" cy="2215991"/>
          </a:xfrm>
          <a:prstGeom prst="rect">
            <a:avLst/>
          </a:prstGeom>
        </p:spPr>
        <p:txBody>
          <a:bodyPr wrap="square">
            <a:spAutoFit/>
          </a:bodyPr>
          <a:lstStyle/>
          <a:p>
            <a:pPr marL="342900" indent="-34290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This layer is used to convert the </a:t>
            </a:r>
            <a:r>
              <a:rPr lang="en-US" sz="2300" dirty="0">
                <a:solidFill>
                  <a:srgbClr val="7030A0"/>
                </a:solidFill>
                <a:latin typeface="Times New Roman" panose="02020603050405020304" pitchFamily="18" charset="0"/>
                <a:cs typeface="Times New Roman" panose="02020603050405020304" pitchFamily="18" charset="0"/>
              </a:rPr>
              <a:t>final feature map into a separate value</a:t>
            </a:r>
            <a:r>
              <a:rPr lang="en-US" sz="2300" dirty="0">
                <a:latin typeface="Times New Roman" panose="02020603050405020304" pitchFamily="18" charset="0"/>
                <a:cs typeface="Times New Roman" panose="02020603050405020304" pitchFamily="18" charset="0"/>
              </a:rPr>
              <a:t> (each element of the matrix is  converted into separate value).</a:t>
            </a:r>
          </a:p>
          <a:p>
            <a:pPr marL="342900" indent="-342900">
              <a:buFont typeface="Wingdings" panose="05000000000000000000" pitchFamily="2" charset="2"/>
              <a:buChar char="Ø"/>
            </a:pPr>
            <a:endParaRPr lang="en-US" sz="23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The each value is taken as input for the fully connected layer. (</a:t>
            </a:r>
            <a:r>
              <a:rPr lang="en-US" sz="2300" dirty="0">
                <a:solidFill>
                  <a:srgbClr val="7030A0"/>
                </a:solidFill>
                <a:latin typeface="Times New Roman" panose="02020603050405020304" pitchFamily="18" charset="0"/>
                <a:cs typeface="Times New Roman" panose="02020603050405020304" pitchFamily="18" charset="0"/>
              </a:rPr>
              <a:t>kind of input layer for the fully connected layer</a:t>
            </a:r>
            <a:r>
              <a:rPr lang="en-US" sz="2300" dirty="0">
                <a:latin typeface="Times New Roman" panose="02020603050405020304" pitchFamily="18" charset="0"/>
                <a:cs typeface="Times New Roman" panose="02020603050405020304" pitchFamily="18" charset="0"/>
              </a:rPr>
              <a:t> (classifier)).</a:t>
            </a:r>
          </a:p>
          <a:p>
            <a:endParaRPr lang="en-US"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962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34AA6-D164-43E7-8607-D31628AA852C}"/>
              </a:ext>
            </a:extLst>
          </p:cNvPr>
          <p:cNvSpPr>
            <a:spLocks noGrp="1"/>
          </p:cNvSpPr>
          <p:nvPr>
            <p:ph type="title"/>
          </p:nvPr>
        </p:nvSpPr>
        <p:spPr>
          <a:xfrm>
            <a:off x="496016" y="626142"/>
            <a:ext cx="10772775" cy="963507"/>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Fully Connected Layer</a:t>
            </a:r>
            <a:br>
              <a:rPr lang="en-US" dirty="0">
                <a:solidFill>
                  <a:srgbClr val="FF0000"/>
                </a:solidFill>
                <a:latin typeface="Times New Roman" panose="02020603050405020304" pitchFamily="18" charset="0"/>
                <a:cs typeface="Times New Roman" panose="02020603050405020304" pitchFamily="18" charset="0"/>
              </a:rPr>
            </a:b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6A5BDEB-2BA3-4CE9-B045-6DD439098C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85238" y="1049186"/>
            <a:ext cx="4283553" cy="2181064"/>
          </a:xfrm>
        </p:spPr>
      </p:pic>
      <p:sp>
        <p:nvSpPr>
          <p:cNvPr id="6" name="Rectangle 5">
            <a:extLst>
              <a:ext uri="{FF2B5EF4-FFF2-40B4-BE49-F238E27FC236}">
                <a16:creationId xmlns:a16="http://schemas.microsoft.com/office/drawing/2014/main" id="{86D6D5FC-C748-4815-BE94-0C208B4A185D}"/>
              </a:ext>
            </a:extLst>
          </p:cNvPr>
          <p:cNvSpPr/>
          <p:nvPr/>
        </p:nvSpPr>
        <p:spPr>
          <a:xfrm>
            <a:off x="496016" y="2157731"/>
            <a:ext cx="4913070" cy="4093428"/>
          </a:xfrm>
          <a:prstGeom prst="rect">
            <a:avLst/>
          </a:prstGeom>
        </p:spPr>
        <p:txBody>
          <a:bodyPr wrap="square">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output from the convolutional and pooling layers represent </a:t>
            </a:r>
            <a:r>
              <a:rPr lang="en-US" sz="2000" dirty="0">
                <a:solidFill>
                  <a:srgbClr val="7030A0"/>
                </a:solidFill>
                <a:latin typeface="Times New Roman" panose="02020603050405020304" pitchFamily="18" charset="0"/>
                <a:cs typeface="Times New Roman" panose="02020603050405020304" pitchFamily="18" charset="0"/>
              </a:rPr>
              <a:t>high-level features</a:t>
            </a:r>
            <a:r>
              <a:rPr lang="en-US" sz="2000" dirty="0">
                <a:latin typeface="Times New Roman" panose="02020603050405020304" pitchFamily="18" charset="0"/>
                <a:cs typeface="Times New Roman" panose="02020603050405020304" pitchFamily="18" charset="0"/>
              </a:rPr>
              <a:t> of the input image.</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purpose of the Fully Connected layer is to use </a:t>
            </a:r>
            <a:r>
              <a:rPr lang="en-US" sz="2000" dirty="0">
                <a:solidFill>
                  <a:srgbClr val="7030A0"/>
                </a:solidFill>
                <a:latin typeface="Times New Roman" panose="02020603050405020304" pitchFamily="18" charset="0"/>
                <a:cs typeface="Times New Roman" panose="02020603050405020304" pitchFamily="18" charset="0"/>
              </a:rPr>
              <a:t>these features for classifying the input image into various classes </a:t>
            </a:r>
            <a:r>
              <a:rPr lang="en-US" sz="2000" dirty="0">
                <a:latin typeface="Times New Roman" panose="02020603050405020304" pitchFamily="18" charset="0"/>
                <a:cs typeface="Times New Roman" panose="02020603050405020304" pitchFamily="18" charset="0"/>
              </a:rPr>
              <a:t>based on the training dataset.</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Activation function : </a:t>
            </a:r>
            <a:r>
              <a:rPr lang="en-US" sz="2000" dirty="0" err="1">
                <a:solidFill>
                  <a:srgbClr val="7030A0"/>
                </a:solidFill>
                <a:latin typeface="Times New Roman" panose="02020603050405020304" pitchFamily="18" charset="0"/>
                <a:cs typeface="Times New Roman" panose="02020603050405020304" pitchFamily="18" charset="0"/>
              </a:rPr>
              <a:t>Softmax</a:t>
            </a:r>
            <a:r>
              <a:rPr lang="en-US" sz="2000" dirty="0">
                <a:latin typeface="Times New Roman" panose="02020603050405020304" pitchFamily="18" charset="0"/>
                <a:cs typeface="Times New Roman" panose="02020603050405020304" pitchFamily="18" charset="0"/>
              </a:rPr>
              <a:t> which gives probability values from 0 to 1.</a:t>
            </a:r>
          </a:p>
        </p:txBody>
      </p:sp>
      <p:grpSp>
        <p:nvGrpSpPr>
          <p:cNvPr id="10" name="Group 9">
            <a:extLst>
              <a:ext uri="{FF2B5EF4-FFF2-40B4-BE49-F238E27FC236}">
                <a16:creationId xmlns:a16="http://schemas.microsoft.com/office/drawing/2014/main" id="{F3F18DBA-C6D6-4EDD-ADC0-573FE874934D}"/>
              </a:ext>
            </a:extLst>
          </p:cNvPr>
          <p:cNvGrpSpPr/>
          <p:nvPr/>
        </p:nvGrpSpPr>
        <p:grpSpPr>
          <a:xfrm>
            <a:off x="6746087" y="3474720"/>
            <a:ext cx="4765066" cy="3198469"/>
            <a:chOff x="6746087" y="3474720"/>
            <a:chExt cx="4765066" cy="3198469"/>
          </a:xfrm>
        </p:grpSpPr>
        <p:pic>
          <p:nvPicPr>
            <p:cNvPr id="4" name="Picture 3">
              <a:extLst>
                <a:ext uri="{FF2B5EF4-FFF2-40B4-BE49-F238E27FC236}">
                  <a16:creationId xmlns:a16="http://schemas.microsoft.com/office/drawing/2014/main" id="{24AF4527-97B7-4EF1-B53C-69C3FDFE82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087" y="3474720"/>
              <a:ext cx="4765066" cy="3198469"/>
            </a:xfrm>
            <a:prstGeom prst="rect">
              <a:avLst/>
            </a:prstGeom>
          </p:spPr>
        </p:pic>
        <p:pic>
          <p:nvPicPr>
            <p:cNvPr id="7" name="Picture 6">
              <a:extLst>
                <a:ext uri="{FF2B5EF4-FFF2-40B4-BE49-F238E27FC236}">
                  <a16:creationId xmlns:a16="http://schemas.microsoft.com/office/drawing/2014/main" id="{54F889A9-95B0-487A-95EA-0389B9412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8575" y="3910818"/>
              <a:ext cx="805574" cy="815926"/>
            </a:xfrm>
            <a:prstGeom prst="rect">
              <a:avLst/>
            </a:prstGeom>
          </p:spPr>
        </p:pic>
        <p:pic>
          <p:nvPicPr>
            <p:cNvPr id="9" name="Picture 8">
              <a:extLst>
                <a:ext uri="{FF2B5EF4-FFF2-40B4-BE49-F238E27FC236}">
                  <a16:creationId xmlns:a16="http://schemas.microsoft.com/office/drawing/2014/main" id="{A2B26CAB-F199-4897-B50F-965795459C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8574" y="5215685"/>
              <a:ext cx="805575" cy="760601"/>
            </a:xfrm>
            <a:prstGeom prst="rect">
              <a:avLst/>
            </a:prstGeom>
          </p:spPr>
        </p:pic>
      </p:grpSp>
    </p:spTree>
    <p:extLst>
      <p:ext uri="{BB962C8B-B14F-4D97-AF65-F5344CB8AC3E}">
        <p14:creationId xmlns:p14="http://schemas.microsoft.com/office/powerpoint/2010/main" val="282214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720E-E531-413B-B3D0-31DDA6BFBBB0}"/>
              </a:ext>
            </a:extLst>
          </p:cNvPr>
          <p:cNvSpPr>
            <a:spLocks noGrp="1"/>
          </p:cNvSpPr>
          <p:nvPr>
            <p:ph type="title"/>
          </p:nvPr>
        </p:nvSpPr>
        <p:spPr>
          <a:xfrm>
            <a:off x="667130" y="242770"/>
            <a:ext cx="10772775" cy="1090728"/>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Improving the accuracy</a:t>
            </a:r>
            <a:endParaRPr lang="en-US" dirty="0"/>
          </a:p>
        </p:txBody>
      </p:sp>
      <p:sp>
        <p:nvSpPr>
          <p:cNvPr id="3" name="Content Placeholder 2">
            <a:extLst>
              <a:ext uri="{FF2B5EF4-FFF2-40B4-BE49-F238E27FC236}">
                <a16:creationId xmlns:a16="http://schemas.microsoft.com/office/drawing/2014/main" id="{1BF22C8B-8035-4571-A343-492C378606DC}"/>
              </a:ext>
            </a:extLst>
          </p:cNvPr>
          <p:cNvSpPr>
            <a:spLocks noGrp="1"/>
          </p:cNvSpPr>
          <p:nvPr>
            <p:ph idx="1"/>
          </p:nvPr>
        </p:nvSpPr>
        <p:spPr>
          <a:xfrm>
            <a:off x="578834" y="1513292"/>
            <a:ext cx="5724144" cy="3816626"/>
          </a:xfrm>
        </p:spPr>
        <p:txBody>
          <a:bodyPr>
            <a:normAutofit/>
          </a:bodyPr>
          <a:lstStyle/>
          <a:p>
            <a:r>
              <a:rPr lang="en-US" dirty="0">
                <a:latin typeface="Times New Roman" panose="02020603050405020304" pitchFamily="18" charset="0"/>
                <a:cs typeface="Times New Roman" panose="02020603050405020304" pitchFamily="18" charset="0"/>
              </a:rPr>
              <a:t>Experimenting with the Hyper-Parameters</a:t>
            </a: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Learning Rate (</a:t>
            </a:r>
            <a:r>
              <a:rPr lang="el-GR" dirty="0">
                <a:latin typeface="Times New Roman" panose="02020603050405020304" pitchFamily="18" charset="0"/>
                <a:cs typeface="Times New Roman" panose="02020603050405020304" pitchFamily="18" charset="0"/>
              </a:rPr>
              <a:t>α</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Iterations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Hidden layers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Optimizer</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Loss function</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Activation Functions and so on…</a:t>
            </a:r>
          </a:p>
        </p:txBody>
      </p:sp>
      <p:pic>
        <p:nvPicPr>
          <p:cNvPr id="5" name="Picture 4">
            <a:extLst>
              <a:ext uri="{FF2B5EF4-FFF2-40B4-BE49-F238E27FC236}">
                <a16:creationId xmlns:a16="http://schemas.microsoft.com/office/drawing/2014/main" id="{C1E8ABD5-296B-4F1E-8328-6C4644AF6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9647" y="499533"/>
            <a:ext cx="4219160" cy="2922072"/>
          </a:xfrm>
          <a:prstGeom prst="rect">
            <a:avLst/>
          </a:prstGeom>
        </p:spPr>
      </p:pic>
      <p:pic>
        <p:nvPicPr>
          <p:cNvPr id="7" name="Picture 6">
            <a:extLst>
              <a:ext uri="{FF2B5EF4-FFF2-40B4-BE49-F238E27FC236}">
                <a16:creationId xmlns:a16="http://schemas.microsoft.com/office/drawing/2014/main" id="{FB9AB043-9028-4010-A434-F8258CE45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8852" y="3429000"/>
            <a:ext cx="5194852" cy="3050025"/>
          </a:xfrm>
          <a:prstGeom prst="rect">
            <a:avLst/>
          </a:prstGeom>
        </p:spPr>
      </p:pic>
    </p:spTree>
    <p:extLst>
      <p:ext uri="{BB962C8B-B14F-4D97-AF65-F5344CB8AC3E}">
        <p14:creationId xmlns:p14="http://schemas.microsoft.com/office/powerpoint/2010/main" val="144566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720E-E531-413B-B3D0-31DDA6BFBBB0}"/>
              </a:ext>
            </a:extLst>
          </p:cNvPr>
          <p:cNvSpPr>
            <a:spLocks noGrp="1"/>
          </p:cNvSpPr>
          <p:nvPr>
            <p:ph type="title"/>
          </p:nvPr>
        </p:nvSpPr>
        <p:spPr>
          <a:xfrm>
            <a:off x="657224" y="499533"/>
            <a:ext cx="10772775" cy="746171"/>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Improving the </a:t>
            </a:r>
            <a:r>
              <a:rPr lang="en-US" dirty="0" err="1">
                <a:solidFill>
                  <a:srgbClr val="FF0000"/>
                </a:solidFill>
                <a:latin typeface="Times New Roman" panose="02020603050405020304" pitchFamily="18" charset="0"/>
                <a:cs typeface="Times New Roman" panose="02020603050405020304" pitchFamily="18" charset="0"/>
              </a:rPr>
              <a:t>accu</a:t>
            </a:r>
            <a:r>
              <a:rPr lang="en-US" dirty="0">
                <a:solidFill>
                  <a:srgbClr val="FF0000"/>
                </a:solidFill>
                <a:latin typeface="Times New Roman" panose="02020603050405020304" pitchFamily="18" charset="0"/>
                <a:cs typeface="Times New Roman" panose="02020603050405020304" pitchFamily="18" charset="0"/>
              </a:rPr>
              <a:t>	racy</a:t>
            </a:r>
            <a:endParaRPr lang="en-US" dirty="0"/>
          </a:p>
        </p:txBody>
      </p:sp>
      <p:pic>
        <p:nvPicPr>
          <p:cNvPr id="7" name="Picture 6">
            <a:extLst>
              <a:ext uri="{FF2B5EF4-FFF2-40B4-BE49-F238E27FC236}">
                <a16:creationId xmlns:a16="http://schemas.microsoft.com/office/drawing/2014/main" id="{13C1D0F9-E88F-49AB-A1D0-BCCFB9CBE5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8591" y="1401329"/>
            <a:ext cx="6652591" cy="4363793"/>
          </a:xfrm>
          <a:prstGeom prst="rect">
            <a:avLst/>
          </a:prstGeom>
        </p:spPr>
      </p:pic>
      <p:sp>
        <p:nvSpPr>
          <p:cNvPr id="8" name="Content Placeholder 2">
            <a:extLst>
              <a:ext uri="{FF2B5EF4-FFF2-40B4-BE49-F238E27FC236}">
                <a16:creationId xmlns:a16="http://schemas.microsoft.com/office/drawing/2014/main" id="{A308E5EA-D059-4DD5-8D66-866976597031}"/>
              </a:ext>
            </a:extLst>
          </p:cNvPr>
          <p:cNvSpPr>
            <a:spLocks noGrp="1"/>
          </p:cNvSpPr>
          <p:nvPr>
            <p:ph idx="1"/>
          </p:nvPr>
        </p:nvSpPr>
        <p:spPr>
          <a:xfrm>
            <a:off x="657224" y="1590261"/>
            <a:ext cx="4471367" cy="4625009"/>
          </a:xfrm>
        </p:spPr>
        <p:txBody>
          <a:bodyPr>
            <a:normAutofit/>
          </a:bodyPr>
          <a:lstStyle/>
          <a:p>
            <a:r>
              <a:rPr lang="en-US" dirty="0">
                <a:latin typeface="Times New Roman" panose="02020603050405020304" pitchFamily="18" charset="0"/>
                <a:cs typeface="Times New Roman" panose="02020603050405020304" pitchFamily="18" charset="0"/>
              </a:rPr>
              <a:t>Large Dataset results in increased accuracy.</a:t>
            </a:r>
          </a:p>
          <a:p>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Non- </a:t>
            </a:r>
            <a:r>
              <a:rPr lang="en-US" dirty="0" err="1">
                <a:latin typeface="Times New Roman" panose="02020603050405020304" pitchFamily="18" charset="0"/>
                <a:cs typeface="Times New Roman" panose="02020603050405020304" pitchFamily="18" charset="0"/>
              </a:rPr>
              <a:t>augumented</a:t>
            </a:r>
            <a:r>
              <a:rPr lang="en-US" dirty="0">
                <a:latin typeface="Times New Roman" panose="02020603050405020304" pitchFamily="18" charset="0"/>
                <a:cs typeface="Times New Roman" panose="02020603050405020304" pitchFamily="18" charset="0"/>
              </a:rPr>
              <a:t> Dataset contains  4810 images.</a:t>
            </a: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Augumented</a:t>
            </a:r>
            <a:r>
              <a:rPr lang="en-US" dirty="0">
                <a:latin typeface="Times New Roman" panose="02020603050405020304" pitchFamily="18" charset="0"/>
                <a:cs typeface="Times New Roman" panose="02020603050405020304" pitchFamily="18" charset="0"/>
              </a:rPr>
              <a:t> Dataset contains  10,650 images.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830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4F673-55D9-40AC-8DF3-DD3E2F836814}"/>
              </a:ext>
            </a:extLst>
          </p:cNvPr>
          <p:cNvSpPr>
            <a:spLocks noGrp="1"/>
          </p:cNvSpPr>
          <p:nvPr>
            <p:ph type="title"/>
          </p:nvPr>
        </p:nvSpPr>
        <p:spPr>
          <a:xfrm>
            <a:off x="537954" y="299479"/>
            <a:ext cx="10772775" cy="997963"/>
          </a:xfrm>
        </p:spPr>
        <p:txBody>
          <a:bodyPr>
            <a:normAutofit/>
          </a:bodyPr>
          <a:lstStyle/>
          <a:p>
            <a:r>
              <a:rPr lang="en-US" sz="4900" dirty="0">
                <a:solidFill>
                  <a:srgbClr val="FF0000"/>
                </a:solidFill>
                <a:latin typeface="Times New Roman" panose="02020603050405020304" pitchFamily="18" charset="0"/>
                <a:cs typeface="Times New Roman" panose="02020603050405020304" pitchFamily="18" charset="0"/>
              </a:rPr>
              <a:t>Difficulties while designing new architecture</a:t>
            </a:r>
          </a:p>
        </p:txBody>
      </p:sp>
      <p:sp>
        <p:nvSpPr>
          <p:cNvPr id="3" name="Content Placeholder 2">
            <a:extLst>
              <a:ext uri="{FF2B5EF4-FFF2-40B4-BE49-F238E27FC236}">
                <a16:creationId xmlns:a16="http://schemas.microsoft.com/office/drawing/2014/main" id="{58644EAA-5EDC-4BEB-A6ED-E5ED200145E6}"/>
              </a:ext>
            </a:extLst>
          </p:cNvPr>
          <p:cNvSpPr>
            <a:spLocks noGrp="1"/>
          </p:cNvSpPr>
          <p:nvPr>
            <p:ph idx="1"/>
          </p:nvPr>
        </p:nvSpPr>
        <p:spPr>
          <a:xfrm>
            <a:off x="676656" y="1497496"/>
            <a:ext cx="10753725" cy="4598504"/>
          </a:xfrm>
        </p:spPr>
        <p:txBody>
          <a:bodyPr>
            <a:normAutofit fontScale="92500" lnSpcReduction="10000"/>
          </a:bodyPr>
          <a:lstStyle/>
          <a:p>
            <a:pPr>
              <a:lnSpc>
                <a:spcPct val="21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Weight tuning</a:t>
            </a:r>
          </a:p>
          <a:p>
            <a:pPr lvl="1">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t>
            </a:r>
            <a:r>
              <a:rPr lang="en-US" dirty="0">
                <a:solidFill>
                  <a:srgbClr val="9B478B"/>
                </a:solidFill>
                <a:latin typeface="Times New Roman" panose="02020603050405020304" pitchFamily="18" charset="0"/>
                <a:cs typeface="Times New Roman" panose="02020603050405020304" pitchFamily="18" charset="0"/>
              </a:rPr>
              <a:t>Random weight initialization</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Tuning the weights requires,</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          Large data needed to fine-tune the weights.</a:t>
            </a: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	   Large data means Larger training time and higher hardware resources needed to train the neural networks.</a:t>
            </a: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	   But larger the data, higher the accuracy.</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Weight tuning will takes more time and more data.</a:t>
            </a:r>
          </a:p>
          <a:p>
            <a:pPr marL="0" lvl="2" indent="0">
              <a:buNone/>
            </a:pPr>
            <a:endParaRPr lang="en-US" dirty="0">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AE3F5E36-4DFE-4158-925F-87C376A5A0AF}"/>
              </a:ext>
            </a:extLst>
          </p:cNvPr>
          <p:cNvGrpSpPr/>
          <p:nvPr/>
        </p:nvGrpSpPr>
        <p:grpSpPr>
          <a:xfrm>
            <a:off x="1478014" y="4774864"/>
            <a:ext cx="9151007" cy="400110"/>
            <a:chOff x="469419" y="4673287"/>
            <a:chExt cx="9151007" cy="400110"/>
          </a:xfrm>
        </p:grpSpPr>
        <p:sp>
          <p:nvSpPr>
            <p:cNvPr id="5" name="TextBox 4">
              <a:extLst>
                <a:ext uri="{FF2B5EF4-FFF2-40B4-BE49-F238E27FC236}">
                  <a16:creationId xmlns:a16="http://schemas.microsoft.com/office/drawing/2014/main" id="{887CA955-F9CC-4BCA-85AB-076600C66689}"/>
                </a:ext>
              </a:extLst>
            </p:cNvPr>
            <p:cNvSpPr txBox="1"/>
            <p:nvPr/>
          </p:nvSpPr>
          <p:spPr>
            <a:xfrm>
              <a:off x="469419" y="4673287"/>
              <a:ext cx="9151007" cy="400110"/>
            </a:xfrm>
            <a:prstGeom prst="rect">
              <a:avLst/>
            </a:prstGeom>
            <a:noFill/>
          </p:spPr>
          <p:txBody>
            <a:bodyPr wrap="square" rtlCol="0">
              <a:spAutoFit/>
            </a:bodyPr>
            <a:lstStyle/>
            <a:p>
              <a:r>
                <a:rPr lang="en-US" sz="2000" b="1" dirty="0">
                  <a:solidFill>
                    <a:srgbClr val="9B478B"/>
                  </a:solidFill>
                </a:rPr>
                <a:t>Data size                       Accuracy                      Training Time                   hardware resources   </a:t>
              </a:r>
            </a:p>
          </p:txBody>
        </p:sp>
        <p:cxnSp>
          <p:nvCxnSpPr>
            <p:cNvPr id="7" name="Straight Arrow Connector 6">
              <a:extLst>
                <a:ext uri="{FF2B5EF4-FFF2-40B4-BE49-F238E27FC236}">
                  <a16:creationId xmlns:a16="http://schemas.microsoft.com/office/drawing/2014/main" id="{8107B867-B959-40A2-84C1-EE14A349EF10}"/>
                </a:ext>
              </a:extLst>
            </p:cNvPr>
            <p:cNvCxnSpPr>
              <a:cxnSpLocks/>
            </p:cNvCxnSpPr>
            <p:nvPr/>
          </p:nvCxnSpPr>
          <p:spPr>
            <a:xfrm>
              <a:off x="1815548" y="4861819"/>
              <a:ext cx="42406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BDE6986-59EC-437A-A980-1AD955FE1A4F}"/>
                </a:ext>
              </a:extLst>
            </p:cNvPr>
            <p:cNvCxnSpPr>
              <a:cxnSpLocks/>
            </p:cNvCxnSpPr>
            <p:nvPr/>
          </p:nvCxnSpPr>
          <p:spPr>
            <a:xfrm>
              <a:off x="4154555" y="4873342"/>
              <a:ext cx="42406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1FBF3C2-9B38-4B42-899A-30488D7A2B2C}"/>
                </a:ext>
              </a:extLst>
            </p:cNvPr>
            <p:cNvCxnSpPr>
              <a:cxnSpLocks/>
            </p:cNvCxnSpPr>
            <p:nvPr/>
          </p:nvCxnSpPr>
          <p:spPr>
            <a:xfrm>
              <a:off x="6652591" y="4842805"/>
              <a:ext cx="42406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441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6D6A-31E7-4A3D-9747-A6A0E3772952}"/>
              </a:ext>
            </a:extLst>
          </p:cNvPr>
          <p:cNvSpPr>
            <a:spLocks noGrp="1"/>
          </p:cNvSpPr>
          <p:nvPr>
            <p:ph type="title"/>
          </p:nvPr>
        </p:nvSpPr>
        <p:spPr>
          <a:xfrm>
            <a:off x="352425" y="356852"/>
            <a:ext cx="10772775" cy="680833"/>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Simple CNN model</a:t>
            </a:r>
          </a:p>
        </p:txBody>
      </p:sp>
      <p:grpSp>
        <p:nvGrpSpPr>
          <p:cNvPr id="77" name="Group 76">
            <a:extLst>
              <a:ext uri="{FF2B5EF4-FFF2-40B4-BE49-F238E27FC236}">
                <a16:creationId xmlns:a16="http://schemas.microsoft.com/office/drawing/2014/main" id="{E9D3582B-4385-45EF-BF76-EF32F0B28466}"/>
              </a:ext>
            </a:extLst>
          </p:cNvPr>
          <p:cNvGrpSpPr/>
          <p:nvPr/>
        </p:nvGrpSpPr>
        <p:grpSpPr>
          <a:xfrm>
            <a:off x="2255203" y="1402562"/>
            <a:ext cx="6809508" cy="4909028"/>
            <a:chOff x="2255203" y="1402562"/>
            <a:chExt cx="6809508" cy="4909028"/>
          </a:xfrm>
        </p:grpSpPr>
        <p:grpSp>
          <p:nvGrpSpPr>
            <p:cNvPr id="8" name="Group 7">
              <a:extLst>
                <a:ext uri="{FF2B5EF4-FFF2-40B4-BE49-F238E27FC236}">
                  <a16:creationId xmlns:a16="http://schemas.microsoft.com/office/drawing/2014/main" id="{254A97EF-82E7-4DC8-A912-17B2C7372ED9}"/>
                </a:ext>
              </a:extLst>
            </p:cNvPr>
            <p:cNvGrpSpPr/>
            <p:nvPr/>
          </p:nvGrpSpPr>
          <p:grpSpPr>
            <a:xfrm>
              <a:off x="2255206" y="2212043"/>
              <a:ext cx="2381443" cy="1272647"/>
              <a:chOff x="1842052" y="1040982"/>
              <a:chExt cx="2698391" cy="1755227"/>
            </a:xfrm>
          </p:grpSpPr>
          <p:sp>
            <p:nvSpPr>
              <p:cNvPr id="3" name="Rectangle: Rounded Corners 2">
                <a:extLst>
                  <a:ext uri="{FF2B5EF4-FFF2-40B4-BE49-F238E27FC236}">
                    <a16:creationId xmlns:a16="http://schemas.microsoft.com/office/drawing/2014/main" id="{B6F526E4-BD76-4C28-98B5-FE00677267DA}"/>
                  </a:ext>
                </a:extLst>
              </p:cNvPr>
              <p:cNvSpPr/>
              <p:nvPr/>
            </p:nvSpPr>
            <p:spPr>
              <a:xfrm>
                <a:off x="2018371" y="1121840"/>
                <a:ext cx="2345751" cy="402504"/>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Conv2D_3x3 (32)</a:t>
                </a:r>
              </a:p>
            </p:txBody>
          </p:sp>
          <p:sp>
            <p:nvSpPr>
              <p:cNvPr id="9" name="Rectangle: Rounded Corners 8">
                <a:extLst>
                  <a:ext uri="{FF2B5EF4-FFF2-40B4-BE49-F238E27FC236}">
                    <a16:creationId xmlns:a16="http://schemas.microsoft.com/office/drawing/2014/main" id="{3156510C-4A7F-42AC-8CEA-E3BBA9B77B8A}"/>
                  </a:ext>
                </a:extLst>
              </p:cNvPr>
              <p:cNvSpPr/>
              <p:nvPr/>
            </p:nvSpPr>
            <p:spPr>
              <a:xfrm>
                <a:off x="2018371" y="1681745"/>
                <a:ext cx="2345751" cy="40250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ReLU</a:t>
                </a:r>
                <a:endParaRPr lang="en-US" dirty="0">
                  <a:solidFill>
                    <a:schemeClr val="tx1"/>
                  </a:solidFill>
                </a:endParaRPr>
              </a:p>
            </p:txBody>
          </p:sp>
          <p:sp>
            <p:nvSpPr>
              <p:cNvPr id="10" name="Rectangle: Rounded Corners 9">
                <a:extLst>
                  <a:ext uri="{FF2B5EF4-FFF2-40B4-BE49-F238E27FC236}">
                    <a16:creationId xmlns:a16="http://schemas.microsoft.com/office/drawing/2014/main" id="{D3084AEB-1204-4DEB-AC08-AED900B01E45}"/>
                  </a:ext>
                </a:extLst>
              </p:cNvPr>
              <p:cNvSpPr/>
              <p:nvPr/>
            </p:nvSpPr>
            <p:spPr>
              <a:xfrm>
                <a:off x="2018371" y="2256776"/>
                <a:ext cx="2345751" cy="4025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Maxpool_2x2</a:t>
                </a:r>
              </a:p>
            </p:txBody>
          </p:sp>
          <p:sp>
            <p:nvSpPr>
              <p:cNvPr id="4" name="Rectangle 3">
                <a:extLst>
                  <a:ext uri="{FF2B5EF4-FFF2-40B4-BE49-F238E27FC236}">
                    <a16:creationId xmlns:a16="http://schemas.microsoft.com/office/drawing/2014/main" id="{A5EE7D6E-80F0-43EC-841F-36BE075B3E88}"/>
                  </a:ext>
                </a:extLst>
              </p:cNvPr>
              <p:cNvSpPr/>
              <p:nvPr/>
            </p:nvSpPr>
            <p:spPr>
              <a:xfrm>
                <a:off x="1842052" y="1040982"/>
                <a:ext cx="2698391" cy="17552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E6CB9700-F73B-4BA5-A249-A231E36D5D3B}"/>
                  </a:ext>
                </a:extLst>
              </p:cNvPr>
              <p:cNvCxnSpPr>
                <a:stCxn id="3" idx="2"/>
                <a:endCxn id="9" idx="0"/>
              </p:cNvCxnSpPr>
              <p:nvPr/>
            </p:nvCxnSpPr>
            <p:spPr>
              <a:xfrm>
                <a:off x="3191247" y="1524344"/>
                <a:ext cx="0" cy="15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AFD573AE-A839-44B8-A9E7-BE16014A6AE0}"/>
                  </a:ext>
                </a:extLst>
              </p:cNvPr>
              <p:cNvCxnSpPr/>
              <p:nvPr/>
            </p:nvCxnSpPr>
            <p:spPr>
              <a:xfrm>
                <a:off x="3191247" y="2084249"/>
                <a:ext cx="0" cy="15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C0C922F8-1E60-4A9F-A645-0117ADE12678}"/>
                </a:ext>
              </a:extLst>
            </p:cNvPr>
            <p:cNvGrpSpPr/>
            <p:nvPr/>
          </p:nvGrpSpPr>
          <p:grpSpPr>
            <a:xfrm>
              <a:off x="2255205" y="3628015"/>
              <a:ext cx="2381443" cy="1272647"/>
              <a:chOff x="1842052" y="1040982"/>
              <a:chExt cx="2698391" cy="1755227"/>
            </a:xfrm>
          </p:grpSpPr>
          <p:sp>
            <p:nvSpPr>
              <p:cNvPr id="14" name="Rectangle: Rounded Corners 13">
                <a:extLst>
                  <a:ext uri="{FF2B5EF4-FFF2-40B4-BE49-F238E27FC236}">
                    <a16:creationId xmlns:a16="http://schemas.microsoft.com/office/drawing/2014/main" id="{F4D0F744-8697-4D3F-B7A4-5B7EBDE12597}"/>
                  </a:ext>
                </a:extLst>
              </p:cNvPr>
              <p:cNvSpPr/>
              <p:nvPr/>
            </p:nvSpPr>
            <p:spPr>
              <a:xfrm>
                <a:off x="2018371" y="1121840"/>
                <a:ext cx="2345751" cy="402504"/>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Conv2D_3x3 (64)</a:t>
                </a:r>
              </a:p>
            </p:txBody>
          </p:sp>
          <p:sp>
            <p:nvSpPr>
              <p:cNvPr id="15" name="Rectangle: Rounded Corners 14">
                <a:extLst>
                  <a:ext uri="{FF2B5EF4-FFF2-40B4-BE49-F238E27FC236}">
                    <a16:creationId xmlns:a16="http://schemas.microsoft.com/office/drawing/2014/main" id="{80D92900-D918-41E2-BD60-C63CE0E9876E}"/>
                  </a:ext>
                </a:extLst>
              </p:cNvPr>
              <p:cNvSpPr/>
              <p:nvPr/>
            </p:nvSpPr>
            <p:spPr>
              <a:xfrm>
                <a:off x="2018371" y="1681745"/>
                <a:ext cx="2345751" cy="40250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ReLU</a:t>
                </a:r>
                <a:endParaRPr lang="en-US" dirty="0">
                  <a:solidFill>
                    <a:schemeClr val="tx1"/>
                  </a:solidFill>
                </a:endParaRPr>
              </a:p>
            </p:txBody>
          </p:sp>
          <p:sp>
            <p:nvSpPr>
              <p:cNvPr id="16" name="Rectangle: Rounded Corners 15">
                <a:extLst>
                  <a:ext uri="{FF2B5EF4-FFF2-40B4-BE49-F238E27FC236}">
                    <a16:creationId xmlns:a16="http://schemas.microsoft.com/office/drawing/2014/main" id="{ABFA7A09-4471-47B5-8F36-3956E1B2564E}"/>
                  </a:ext>
                </a:extLst>
              </p:cNvPr>
              <p:cNvSpPr/>
              <p:nvPr/>
            </p:nvSpPr>
            <p:spPr>
              <a:xfrm>
                <a:off x="2018371" y="2256776"/>
                <a:ext cx="2345751" cy="4025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Maxpool_2x2</a:t>
                </a:r>
              </a:p>
            </p:txBody>
          </p:sp>
          <p:sp>
            <p:nvSpPr>
              <p:cNvPr id="17" name="Rectangle 16">
                <a:extLst>
                  <a:ext uri="{FF2B5EF4-FFF2-40B4-BE49-F238E27FC236}">
                    <a16:creationId xmlns:a16="http://schemas.microsoft.com/office/drawing/2014/main" id="{8962BA8E-B93F-4200-B5FE-6B0C0733B555}"/>
                  </a:ext>
                </a:extLst>
              </p:cNvPr>
              <p:cNvSpPr/>
              <p:nvPr/>
            </p:nvSpPr>
            <p:spPr>
              <a:xfrm>
                <a:off x="1842052" y="1040982"/>
                <a:ext cx="2698391" cy="17552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F6428AFA-8935-4E78-8B2F-438DD99680C6}"/>
                  </a:ext>
                </a:extLst>
              </p:cNvPr>
              <p:cNvCxnSpPr>
                <a:stCxn id="14" idx="2"/>
                <a:endCxn id="15" idx="0"/>
              </p:cNvCxnSpPr>
              <p:nvPr/>
            </p:nvCxnSpPr>
            <p:spPr>
              <a:xfrm>
                <a:off x="3191247" y="1524344"/>
                <a:ext cx="0" cy="15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F67038C4-28E1-4E94-B2A3-BD4DFFDDE3B6}"/>
                  </a:ext>
                </a:extLst>
              </p:cNvPr>
              <p:cNvCxnSpPr/>
              <p:nvPr/>
            </p:nvCxnSpPr>
            <p:spPr>
              <a:xfrm>
                <a:off x="3191247" y="2084249"/>
                <a:ext cx="0" cy="15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id="{887DE213-7BC6-40BC-B300-29764049C138}"/>
                </a:ext>
              </a:extLst>
            </p:cNvPr>
            <p:cNvGrpSpPr/>
            <p:nvPr/>
          </p:nvGrpSpPr>
          <p:grpSpPr>
            <a:xfrm>
              <a:off x="2255203" y="5038943"/>
              <a:ext cx="2381443" cy="1272647"/>
              <a:chOff x="1842052" y="1040982"/>
              <a:chExt cx="2698391" cy="1755227"/>
            </a:xfrm>
          </p:grpSpPr>
          <p:sp>
            <p:nvSpPr>
              <p:cNvPr id="21" name="Rectangle: Rounded Corners 20">
                <a:extLst>
                  <a:ext uri="{FF2B5EF4-FFF2-40B4-BE49-F238E27FC236}">
                    <a16:creationId xmlns:a16="http://schemas.microsoft.com/office/drawing/2014/main" id="{BD82785D-8F4F-49E4-933A-42169D31A5C4}"/>
                  </a:ext>
                </a:extLst>
              </p:cNvPr>
              <p:cNvSpPr/>
              <p:nvPr/>
            </p:nvSpPr>
            <p:spPr>
              <a:xfrm>
                <a:off x="2018371" y="1121840"/>
                <a:ext cx="2345751" cy="402504"/>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Conv2D_3x3 (128)</a:t>
                </a:r>
              </a:p>
            </p:txBody>
          </p:sp>
          <p:sp>
            <p:nvSpPr>
              <p:cNvPr id="22" name="Rectangle: Rounded Corners 21">
                <a:extLst>
                  <a:ext uri="{FF2B5EF4-FFF2-40B4-BE49-F238E27FC236}">
                    <a16:creationId xmlns:a16="http://schemas.microsoft.com/office/drawing/2014/main" id="{41EAC635-DBC8-40F5-9948-110902394A12}"/>
                  </a:ext>
                </a:extLst>
              </p:cNvPr>
              <p:cNvSpPr/>
              <p:nvPr/>
            </p:nvSpPr>
            <p:spPr>
              <a:xfrm>
                <a:off x="2018371" y="1681745"/>
                <a:ext cx="2345751" cy="40250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ReLU</a:t>
                </a:r>
                <a:endParaRPr lang="en-US" dirty="0">
                  <a:solidFill>
                    <a:schemeClr val="tx1"/>
                  </a:solidFill>
                </a:endParaRPr>
              </a:p>
            </p:txBody>
          </p:sp>
          <p:sp>
            <p:nvSpPr>
              <p:cNvPr id="23" name="Rectangle: Rounded Corners 22">
                <a:extLst>
                  <a:ext uri="{FF2B5EF4-FFF2-40B4-BE49-F238E27FC236}">
                    <a16:creationId xmlns:a16="http://schemas.microsoft.com/office/drawing/2014/main" id="{2BDB9B1F-2EF1-4881-9E51-9D3B0C28D19D}"/>
                  </a:ext>
                </a:extLst>
              </p:cNvPr>
              <p:cNvSpPr/>
              <p:nvPr/>
            </p:nvSpPr>
            <p:spPr>
              <a:xfrm>
                <a:off x="2018371" y="2256776"/>
                <a:ext cx="2345751" cy="4025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Maxpool_2x2</a:t>
                </a:r>
              </a:p>
            </p:txBody>
          </p:sp>
          <p:sp>
            <p:nvSpPr>
              <p:cNvPr id="24" name="Rectangle 23">
                <a:extLst>
                  <a:ext uri="{FF2B5EF4-FFF2-40B4-BE49-F238E27FC236}">
                    <a16:creationId xmlns:a16="http://schemas.microsoft.com/office/drawing/2014/main" id="{38649355-14B7-45C1-9B2A-C3663AD3DE92}"/>
                  </a:ext>
                </a:extLst>
              </p:cNvPr>
              <p:cNvSpPr/>
              <p:nvPr/>
            </p:nvSpPr>
            <p:spPr>
              <a:xfrm>
                <a:off x="1842052" y="1040982"/>
                <a:ext cx="2698391" cy="17552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DA64DDA-5AA7-4DF0-8EA7-F07D712B40E5}"/>
                  </a:ext>
                </a:extLst>
              </p:cNvPr>
              <p:cNvCxnSpPr>
                <a:stCxn id="21" idx="2"/>
                <a:endCxn id="22" idx="0"/>
              </p:cNvCxnSpPr>
              <p:nvPr/>
            </p:nvCxnSpPr>
            <p:spPr>
              <a:xfrm>
                <a:off x="3191247" y="1524344"/>
                <a:ext cx="0" cy="15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F32C58A-0D60-48FA-B408-BB15B10532C2}"/>
                  </a:ext>
                </a:extLst>
              </p:cNvPr>
              <p:cNvCxnSpPr/>
              <p:nvPr/>
            </p:nvCxnSpPr>
            <p:spPr>
              <a:xfrm>
                <a:off x="3191247" y="2084249"/>
                <a:ext cx="0" cy="15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37A2F926-54C4-48F0-AECD-320314CADA87}"/>
                </a:ext>
              </a:extLst>
            </p:cNvPr>
            <p:cNvGrpSpPr/>
            <p:nvPr/>
          </p:nvGrpSpPr>
          <p:grpSpPr>
            <a:xfrm>
              <a:off x="6419839" y="1780266"/>
              <a:ext cx="2381443" cy="1272647"/>
              <a:chOff x="1842052" y="1040982"/>
              <a:chExt cx="2698391" cy="1755227"/>
            </a:xfrm>
          </p:grpSpPr>
          <p:sp>
            <p:nvSpPr>
              <p:cNvPr id="28" name="Rectangle: Rounded Corners 27">
                <a:extLst>
                  <a:ext uri="{FF2B5EF4-FFF2-40B4-BE49-F238E27FC236}">
                    <a16:creationId xmlns:a16="http://schemas.microsoft.com/office/drawing/2014/main" id="{0358E06B-47DA-4609-9FD8-B68414F1F95E}"/>
                  </a:ext>
                </a:extLst>
              </p:cNvPr>
              <p:cNvSpPr/>
              <p:nvPr/>
            </p:nvSpPr>
            <p:spPr>
              <a:xfrm>
                <a:off x="2018371" y="1121840"/>
                <a:ext cx="2345751" cy="402504"/>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Conv2D_3x3 (256)</a:t>
                </a:r>
              </a:p>
            </p:txBody>
          </p:sp>
          <p:sp>
            <p:nvSpPr>
              <p:cNvPr id="29" name="Rectangle: Rounded Corners 28">
                <a:extLst>
                  <a:ext uri="{FF2B5EF4-FFF2-40B4-BE49-F238E27FC236}">
                    <a16:creationId xmlns:a16="http://schemas.microsoft.com/office/drawing/2014/main" id="{5CAD7033-AA58-4DE1-AC02-86C2CEF40B5B}"/>
                  </a:ext>
                </a:extLst>
              </p:cNvPr>
              <p:cNvSpPr/>
              <p:nvPr/>
            </p:nvSpPr>
            <p:spPr>
              <a:xfrm>
                <a:off x="2018371" y="1681745"/>
                <a:ext cx="2345751" cy="40250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ReLU</a:t>
                </a:r>
                <a:endParaRPr lang="en-US" dirty="0">
                  <a:solidFill>
                    <a:schemeClr val="tx1"/>
                  </a:solidFill>
                </a:endParaRPr>
              </a:p>
            </p:txBody>
          </p:sp>
          <p:sp>
            <p:nvSpPr>
              <p:cNvPr id="30" name="Rectangle: Rounded Corners 29">
                <a:extLst>
                  <a:ext uri="{FF2B5EF4-FFF2-40B4-BE49-F238E27FC236}">
                    <a16:creationId xmlns:a16="http://schemas.microsoft.com/office/drawing/2014/main" id="{2B544013-8429-4DF6-81DC-A6F1218E8A7D}"/>
                  </a:ext>
                </a:extLst>
              </p:cNvPr>
              <p:cNvSpPr/>
              <p:nvPr/>
            </p:nvSpPr>
            <p:spPr>
              <a:xfrm>
                <a:off x="2018371" y="2256776"/>
                <a:ext cx="2345751" cy="4025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Maxpool_2x2</a:t>
                </a:r>
              </a:p>
            </p:txBody>
          </p:sp>
          <p:sp>
            <p:nvSpPr>
              <p:cNvPr id="31" name="Rectangle 30">
                <a:extLst>
                  <a:ext uri="{FF2B5EF4-FFF2-40B4-BE49-F238E27FC236}">
                    <a16:creationId xmlns:a16="http://schemas.microsoft.com/office/drawing/2014/main" id="{53171791-C40E-4D8F-8F22-9A4FB708F05C}"/>
                  </a:ext>
                </a:extLst>
              </p:cNvPr>
              <p:cNvSpPr/>
              <p:nvPr/>
            </p:nvSpPr>
            <p:spPr>
              <a:xfrm>
                <a:off x="1842052" y="1040982"/>
                <a:ext cx="2698391" cy="17552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FE2F315B-B711-4262-A6A4-8AC2253FBAE4}"/>
                  </a:ext>
                </a:extLst>
              </p:cNvPr>
              <p:cNvCxnSpPr>
                <a:stCxn id="28" idx="2"/>
                <a:endCxn id="29" idx="0"/>
              </p:cNvCxnSpPr>
              <p:nvPr/>
            </p:nvCxnSpPr>
            <p:spPr>
              <a:xfrm>
                <a:off x="3191247" y="1524344"/>
                <a:ext cx="0" cy="15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3694026-B6F1-4EA7-A513-52E76BFCA418}"/>
                  </a:ext>
                </a:extLst>
              </p:cNvPr>
              <p:cNvCxnSpPr/>
              <p:nvPr/>
            </p:nvCxnSpPr>
            <p:spPr>
              <a:xfrm>
                <a:off x="3191247" y="2084249"/>
                <a:ext cx="0" cy="15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36" name="Straight Arrow Connector 35">
              <a:extLst>
                <a:ext uri="{FF2B5EF4-FFF2-40B4-BE49-F238E27FC236}">
                  <a16:creationId xmlns:a16="http://schemas.microsoft.com/office/drawing/2014/main" id="{F0B59AEB-D7D1-42BC-80AD-577F271AE4D3}"/>
                </a:ext>
              </a:extLst>
            </p:cNvPr>
            <p:cNvCxnSpPr>
              <a:stCxn id="4" idx="2"/>
              <a:endCxn id="17" idx="0"/>
            </p:cNvCxnSpPr>
            <p:nvPr/>
          </p:nvCxnSpPr>
          <p:spPr>
            <a:xfrm flipH="1">
              <a:off x="3445927" y="3484690"/>
              <a:ext cx="1" cy="143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35BCA79-1984-44D9-AB78-A27589234B0E}"/>
                </a:ext>
              </a:extLst>
            </p:cNvPr>
            <p:cNvCxnSpPr/>
            <p:nvPr/>
          </p:nvCxnSpPr>
          <p:spPr>
            <a:xfrm flipH="1">
              <a:off x="3445923" y="4907260"/>
              <a:ext cx="1" cy="143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87E2F87E-6CB6-4C83-8B07-F59ECC1ECF63}"/>
                </a:ext>
              </a:extLst>
            </p:cNvPr>
            <p:cNvSpPr/>
            <p:nvPr/>
          </p:nvSpPr>
          <p:spPr>
            <a:xfrm>
              <a:off x="6261099" y="3392918"/>
              <a:ext cx="2803612" cy="68083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Flatten</a:t>
              </a:r>
            </a:p>
          </p:txBody>
        </p:sp>
        <p:sp>
          <p:nvSpPr>
            <p:cNvPr id="40" name="Rectangle 39">
              <a:extLst>
                <a:ext uri="{FF2B5EF4-FFF2-40B4-BE49-F238E27FC236}">
                  <a16:creationId xmlns:a16="http://schemas.microsoft.com/office/drawing/2014/main" id="{97B778C7-BD44-45C0-A5E8-B589062C6C2A}"/>
                </a:ext>
              </a:extLst>
            </p:cNvPr>
            <p:cNvSpPr/>
            <p:nvPr/>
          </p:nvSpPr>
          <p:spPr>
            <a:xfrm>
              <a:off x="6261099" y="5543024"/>
              <a:ext cx="2803611" cy="68083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Layer</a:t>
              </a:r>
            </a:p>
          </p:txBody>
        </p:sp>
        <p:sp>
          <p:nvSpPr>
            <p:cNvPr id="41" name="Rectangle 40">
              <a:extLst>
                <a:ext uri="{FF2B5EF4-FFF2-40B4-BE49-F238E27FC236}">
                  <a16:creationId xmlns:a16="http://schemas.microsoft.com/office/drawing/2014/main" id="{1FF1B2E8-0722-4661-9D8D-62B366FD8883}"/>
                </a:ext>
              </a:extLst>
            </p:cNvPr>
            <p:cNvSpPr/>
            <p:nvPr/>
          </p:nvSpPr>
          <p:spPr>
            <a:xfrm>
              <a:off x="6261099" y="4481198"/>
              <a:ext cx="2803612" cy="68083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FC Layer (256)</a:t>
              </a:r>
            </a:p>
          </p:txBody>
        </p:sp>
        <p:cxnSp>
          <p:nvCxnSpPr>
            <p:cNvPr id="52" name="Connector: Elbow 51">
              <a:extLst>
                <a:ext uri="{FF2B5EF4-FFF2-40B4-BE49-F238E27FC236}">
                  <a16:creationId xmlns:a16="http://schemas.microsoft.com/office/drawing/2014/main" id="{2E3A5B9B-1335-4979-B5C3-08F2BB0F1570}"/>
                </a:ext>
              </a:extLst>
            </p:cNvPr>
            <p:cNvCxnSpPr>
              <a:cxnSpLocks/>
            </p:cNvCxnSpPr>
            <p:nvPr/>
          </p:nvCxnSpPr>
          <p:spPr>
            <a:xfrm flipV="1">
              <a:off x="4624515" y="2389214"/>
              <a:ext cx="748149" cy="321802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AD4BA53A-FB70-4C5D-BFB7-7FCDD57AFCC5}"/>
                </a:ext>
              </a:extLst>
            </p:cNvPr>
            <p:cNvCxnSpPr>
              <a:cxnSpLocks/>
            </p:cNvCxnSpPr>
            <p:nvPr/>
          </p:nvCxnSpPr>
          <p:spPr>
            <a:xfrm>
              <a:off x="5372664" y="2389214"/>
              <a:ext cx="10471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F155115-99E9-4300-A39B-5DB382D6E9BC}"/>
                </a:ext>
              </a:extLst>
            </p:cNvPr>
            <p:cNvCxnSpPr>
              <a:cxnSpLocks/>
            </p:cNvCxnSpPr>
            <p:nvPr/>
          </p:nvCxnSpPr>
          <p:spPr>
            <a:xfrm>
              <a:off x="7610559" y="5147848"/>
              <a:ext cx="0" cy="3866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FF6046FD-A963-41BB-84E3-264A066CAE2D}"/>
                </a:ext>
              </a:extLst>
            </p:cNvPr>
            <p:cNvCxnSpPr>
              <a:cxnSpLocks/>
              <a:stCxn id="31" idx="2"/>
            </p:cNvCxnSpPr>
            <p:nvPr/>
          </p:nvCxnSpPr>
          <p:spPr>
            <a:xfrm flipH="1">
              <a:off x="7610559" y="3052913"/>
              <a:ext cx="2" cy="3400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Rectangle 64">
              <a:extLst>
                <a:ext uri="{FF2B5EF4-FFF2-40B4-BE49-F238E27FC236}">
                  <a16:creationId xmlns:a16="http://schemas.microsoft.com/office/drawing/2014/main" id="{4F4AC5E1-E152-4FCF-A63E-9884172AF667}"/>
                </a:ext>
              </a:extLst>
            </p:cNvPr>
            <p:cNvSpPr/>
            <p:nvPr/>
          </p:nvSpPr>
          <p:spPr>
            <a:xfrm>
              <a:off x="2255203" y="1402562"/>
              <a:ext cx="2381443" cy="514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 layer</a:t>
              </a:r>
            </a:p>
          </p:txBody>
        </p:sp>
        <p:cxnSp>
          <p:nvCxnSpPr>
            <p:cNvPr id="66" name="Straight Arrow Connector 65">
              <a:extLst>
                <a:ext uri="{FF2B5EF4-FFF2-40B4-BE49-F238E27FC236}">
                  <a16:creationId xmlns:a16="http://schemas.microsoft.com/office/drawing/2014/main" id="{CF953A5A-C27A-4732-947D-F02F24E43FF2}"/>
                </a:ext>
              </a:extLst>
            </p:cNvPr>
            <p:cNvCxnSpPr>
              <a:cxnSpLocks/>
              <a:stCxn id="65" idx="2"/>
              <a:endCxn id="4" idx="0"/>
            </p:cNvCxnSpPr>
            <p:nvPr/>
          </p:nvCxnSpPr>
          <p:spPr>
            <a:xfrm>
              <a:off x="3445925" y="1917363"/>
              <a:ext cx="3" cy="2946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D565223E-0A4C-4144-85A8-8478ECED36D1}"/>
                </a:ext>
              </a:extLst>
            </p:cNvPr>
            <p:cNvCxnSpPr>
              <a:cxnSpLocks/>
            </p:cNvCxnSpPr>
            <p:nvPr/>
          </p:nvCxnSpPr>
          <p:spPr>
            <a:xfrm>
              <a:off x="7610559" y="4073751"/>
              <a:ext cx="0" cy="3866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 name="Rectangle 4">
            <a:extLst>
              <a:ext uri="{FF2B5EF4-FFF2-40B4-BE49-F238E27FC236}">
                <a16:creationId xmlns:a16="http://schemas.microsoft.com/office/drawing/2014/main" id="{57D0AFC8-16AF-4A57-95A2-47A3295BA7CC}"/>
              </a:ext>
            </a:extLst>
          </p:cNvPr>
          <p:cNvSpPr/>
          <p:nvPr/>
        </p:nvSpPr>
        <p:spPr>
          <a:xfrm>
            <a:off x="827425" y="1469561"/>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150x150x3</a:t>
            </a:r>
            <a:endParaRPr lang="en-US" dirty="0"/>
          </a:p>
        </p:txBody>
      </p:sp>
      <p:sp>
        <p:nvSpPr>
          <p:cNvPr id="45" name="Rectangle 44">
            <a:extLst>
              <a:ext uri="{FF2B5EF4-FFF2-40B4-BE49-F238E27FC236}">
                <a16:creationId xmlns:a16="http://schemas.microsoft.com/office/drawing/2014/main" id="{C5418F47-FE35-4F63-95BA-79D71C802515}"/>
              </a:ext>
            </a:extLst>
          </p:cNvPr>
          <p:cNvSpPr/>
          <p:nvPr/>
        </p:nvSpPr>
        <p:spPr>
          <a:xfrm>
            <a:off x="844204" y="2218144"/>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148x148x32</a:t>
            </a:r>
            <a:endParaRPr lang="en-US" dirty="0"/>
          </a:p>
        </p:txBody>
      </p:sp>
      <p:sp>
        <p:nvSpPr>
          <p:cNvPr id="47" name="Rectangle 46">
            <a:extLst>
              <a:ext uri="{FF2B5EF4-FFF2-40B4-BE49-F238E27FC236}">
                <a16:creationId xmlns:a16="http://schemas.microsoft.com/office/drawing/2014/main" id="{7154A263-425B-44FF-A261-EF8D40B341D1}"/>
              </a:ext>
            </a:extLst>
          </p:cNvPr>
          <p:cNvSpPr/>
          <p:nvPr/>
        </p:nvSpPr>
        <p:spPr>
          <a:xfrm>
            <a:off x="844204" y="3063515"/>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74x74x32</a:t>
            </a:r>
            <a:endParaRPr lang="en-US" dirty="0"/>
          </a:p>
        </p:txBody>
      </p:sp>
      <p:sp>
        <p:nvSpPr>
          <p:cNvPr id="48" name="Rectangle 47">
            <a:extLst>
              <a:ext uri="{FF2B5EF4-FFF2-40B4-BE49-F238E27FC236}">
                <a16:creationId xmlns:a16="http://schemas.microsoft.com/office/drawing/2014/main" id="{5BF6554F-66C0-48C1-A6C7-B085A4A44123}"/>
              </a:ext>
            </a:extLst>
          </p:cNvPr>
          <p:cNvSpPr/>
          <p:nvPr/>
        </p:nvSpPr>
        <p:spPr>
          <a:xfrm>
            <a:off x="845141" y="3609150"/>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72x72x64</a:t>
            </a:r>
            <a:endParaRPr lang="en-US" dirty="0"/>
          </a:p>
        </p:txBody>
      </p:sp>
      <p:sp>
        <p:nvSpPr>
          <p:cNvPr id="50" name="Rectangle 49">
            <a:extLst>
              <a:ext uri="{FF2B5EF4-FFF2-40B4-BE49-F238E27FC236}">
                <a16:creationId xmlns:a16="http://schemas.microsoft.com/office/drawing/2014/main" id="{FC55AF46-5587-457C-8622-C49F38BC533F}"/>
              </a:ext>
            </a:extLst>
          </p:cNvPr>
          <p:cNvSpPr/>
          <p:nvPr/>
        </p:nvSpPr>
        <p:spPr>
          <a:xfrm>
            <a:off x="845141" y="4454521"/>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36x36x64</a:t>
            </a:r>
            <a:endParaRPr lang="en-US" dirty="0"/>
          </a:p>
        </p:txBody>
      </p:sp>
      <p:sp>
        <p:nvSpPr>
          <p:cNvPr id="51" name="Rectangle 50">
            <a:extLst>
              <a:ext uri="{FF2B5EF4-FFF2-40B4-BE49-F238E27FC236}">
                <a16:creationId xmlns:a16="http://schemas.microsoft.com/office/drawing/2014/main" id="{0F89C33C-4D84-4BED-9EFE-4C3B7967AFAB}"/>
              </a:ext>
            </a:extLst>
          </p:cNvPr>
          <p:cNvSpPr/>
          <p:nvPr/>
        </p:nvSpPr>
        <p:spPr>
          <a:xfrm>
            <a:off x="851767" y="5097570"/>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34x34x128</a:t>
            </a:r>
            <a:endParaRPr lang="en-US" dirty="0"/>
          </a:p>
        </p:txBody>
      </p:sp>
      <p:sp>
        <p:nvSpPr>
          <p:cNvPr id="55" name="Rectangle 54">
            <a:extLst>
              <a:ext uri="{FF2B5EF4-FFF2-40B4-BE49-F238E27FC236}">
                <a16:creationId xmlns:a16="http://schemas.microsoft.com/office/drawing/2014/main" id="{04533C26-B25A-4F5F-8512-F02EFBB2610E}"/>
              </a:ext>
            </a:extLst>
          </p:cNvPr>
          <p:cNvSpPr/>
          <p:nvPr/>
        </p:nvSpPr>
        <p:spPr>
          <a:xfrm>
            <a:off x="798304" y="5942941"/>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17x17x128</a:t>
            </a:r>
            <a:endParaRPr lang="en-US" dirty="0"/>
          </a:p>
        </p:txBody>
      </p:sp>
      <p:sp>
        <p:nvSpPr>
          <p:cNvPr id="56" name="Rectangle 55">
            <a:extLst>
              <a:ext uri="{FF2B5EF4-FFF2-40B4-BE49-F238E27FC236}">
                <a16:creationId xmlns:a16="http://schemas.microsoft.com/office/drawing/2014/main" id="{2A341887-C00E-4BA9-9C5E-1905DD847E45}"/>
              </a:ext>
            </a:extLst>
          </p:cNvPr>
          <p:cNvSpPr/>
          <p:nvPr/>
        </p:nvSpPr>
        <p:spPr>
          <a:xfrm>
            <a:off x="9064710" y="1774372"/>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15x15x256</a:t>
            </a:r>
            <a:endParaRPr lang="en-US" dirty="0"/>
          </a:p>
        </p:txBody>
      </p:sp>
      <p:sp>
        <p:nvSpPr>
          <p:cNvPr id="58" name="Rectangle 57">
            <a:extLst>
              <a:ext uri="{FF2B5EF4-FFF2-40B4-BE49-F238E27FC236}">
                <a16:creationId xmlns:a16="http://schemas.microsoft.com/office/drawing/2014/main" id="{D0C79055-A22C-46B5-B492-8DAC375EA5D2}"/>
              </a:ext>
            </a:extLst>
          </p:cNvPr>
          <p:cNvSpPr/>
          <p:nvPr/>
        </p:nvSpPr>
        <p:spPr>
          <a:xfrm>
            <a:off x="9173470" y="2593760"/>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7x7x256</a:t>
            </a:r>
          </a:p>
        </p:txBody>
      </p:sp>
      <p:sp>
        <p:nvSpPr>
          <p:cNvPr id="60" name="Rectangle 59">
            <a:extLst>
              <a:ext uri="{FF2B5EF4-FFF2-40B4-BE49-F238E27FC236}">
                <a16:creationId xmlns:a16="http://schemas.microsoft.com/office/drawing/2014/main" id="{9F6BC5E2-3BA5-4005-B22C-23DDD694CE7B}"/>
              </a:ext>
            </a:extLst>
          </p:cNvPr>
          <p:cNvSpPr/>
          <p:nvPr/>
        </p:nvSpPr>
        <p:spPr>
          <a:xfrm>
            <a:off x="9261807" y="3515113"/>
            <a:ext cx="1863381"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7x7x256=12,544</a:t>
            </a:r>
            <a:endParaRPr lang="en-US" dirty="0"/>
          </a:p>
        </p:txBody>
      </p:sp>
      <p:sp>
        <p:nvSpPr>
          <p:cNvPr id="61" name="Rectangle 60">
            <a:extLst>
              <a:ext uri="{FF2B5EF4-FFF2-40B4-BE49-F238E27FC236}">
                <a16:creationId xmlns:a16="http://schemas.microsoft.com/office/drawing/2014/main" id="{173478F3-6B84-406F-8B20-4C06B7424427}"/>
              </a:ext>
            </a:extLst>
          </p:cNvPr>
          <p:cNvSpPr/>
          <p:nvPr/>
        </p:nvSpPr>
        <p:spPr>
          <a:xfrm>
            <a:off x="849841" y="2623739"/>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148x148x32</a:t>
            </a:r>
            <a:endParaRPr lang="en-US" dirty="0"/>
          </a:p>
        </p:txBody>
      </p:sp>
      <p:sp>
        <p:nvSpPr>
          <p:cNvPr id="63" name="Rectangle 62">
            <a:extLst>
              <a:ext uri="{FF2B5EF4-FFF2-40B4-BE49-F238E27FC236}">
                <a16:creationId xmlns:a16="http://schemas.microsoft.com/office/drawing/2014/main" id="{FF51B6EE-5DF6-4126-872E-AC2F1649D963}"/>
              </a:ext>
            </a:extLst>
          </p:cNvPr>
          <p:cNvSpPr/>
          <p:nvPr/>
        </p:nvSpPr>
        <p:spPr>
          <a:xfrm>
            <a:off x="844202" y="4046508"/>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72x72x64</a:t>
            </a:r>
            <a:endParaRPr lang="en-US" dirty="0"/>
          </a:p>
        </p:txBody>
      </p:sp>
      <p:sp>
        <p:nvSpPr>
          <p:cNvPr id="64" name="Rectangle 63">
            <a:extLst>
              <a:ext uri="{FF2B5EF4-FFF2-40B4-BE49-F238E27FC236}">
                <a16:creationId xmlns:a16="http://schemas.microsoft.com/office/drawing/2014/main" id="{9E31642B-2173-48A0-A8B2-A6335FF302CC}"/>
              </a:ext>
            </a:extLst>
          </p:cNvPr>
          <p:cNvSpPr/>
          <p:nvPr/>
        </p:nvSpPr>
        <p:spPr>
          <a:xfrm>
            <a:off x="851767" y="5490600"/>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34x34x128</a:t>
            </a:r>
            <a:endParaRPr lang="en-US" dirty="0"/>
          </a:p>
        </p:txBody>
      </p:sp>
      <p:sp>
        <p:nvSpPr>
          <p:cNvPr id="67" name="Rectangle 66">
            <a:extLst>
              <a:ext uri="{FF2B5EF4-FFF2-40B4-BE49-F238E27FC236}">
                <a16:creationId xmlns:a16="http://schemas.microsoft.com/office/drawing/2014/main" id="{1EA644D3-ACB5-40BE-8B25-25699B70FF7A}"/>
              </a:ext>
            </a:extLst>
          </p:cNvPr>
          <p:cNvSpPr/>
          <p:nvPr/>
        </p:nvSpPr>
        <p:spPr>
          <a:xfrm>
            <a:off x="9064710" y="2192105"/>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15x15x256</a:t>
            </a:r>
            <a:endParaRPr lang="en-US" dirty="0"/>
          </a:p>
        </p:txBody>
      </p:sp>
    </p:spTree>
    <p:extLst>
      <p:ext uri="{BB962C8B-B14F-4D97-AF65-F5344CB8AC3E}">
        <p14:creationId xmlns:p14="http://schemas.microsoft.com/office/powerpoint/2010/main" val="188180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1E72-92BC-465E-A3AE-CE9C0B38DB4C}"/>
              </a:ext>
            </a:extLst>
          </p:cNvPr>
          <p:cNvSpPr>
            <a:spLocks noGrp="1"/>
          </p:cNvSpPr>
          <p:nvPr>
            <p:ph type="title"/>
          </p:nvPr>
        </p:nvSpPr>
        <p:spPr>
          <a:xfrm>
            <a:off x="494470" y="515444"/>
            <a:ext cx="10772775" cy="557983"/>
          </a:xfrm>
        </p:spPr>
        <p:txBody>
          <a:bodyPr>
            <a:normAutofit fontScale="90000"/>
          </a:bodyPr>
          <a:lstStyle/>
          <a:p>
            <a:r>
              <a:rPr lang="en-US" sz="4900" dirty="0">
                <a:solidFill>
                  <a:srgbClr val="FF0000"/>
                </a:solidFill>
                <a:latin typeface="Times New Roman" panose="02020603050405020304" pitchFamily="18" charset="0"/>
                <a:cs typeface="Times New Roman" panose="02020603050405020304" pitchFamily="18" charset="0"/>
              </a:rPr>
              <a:t>Model Performance</a:t>
            </a:r>
          </a:p>
        </p:txBody>
      </p:sp>
      <p:pic>
        <p:nvPicPr>
          <p:cNvPr id="5" name="Content Placeholder 4">
            <a:extLst>
              <a:ext uri="{FF2B5EF4-FFF2-40B4-BE49-F238E27FC236}">
                <a16:creationId xmlns:a16="http://schemas.microsoft.com/office/drawing/2014/main" id="{B7B58A7D-97A9-4123-A371-07040671E0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7547" y="1663695"/>
            <a:ext cx="5637324" cy="4570245"/>
          </a:xfrm>
        </p:spPr>
      </p:pic>
      <p:pic>
        <p:nvPicPr>
          <p:cNvPr id="7" name="Picture 6">
            <a:extLst>
              <a:ext uri="{FF2B5EF4-FFF2-40B4-BE49-F238E27FC236}">
                <a16:creationId xmlns:a16="http://schemas.microsoft.com/office/drawing/2014/main" id="{771318B4-66B9-4C0B-9B56-3BA5DCE650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96" y="1663695"/>
            <a:ext cx="6144869" cy="4570246"/>
          </a:xfrm>
          <a:prstGeom prst="rect">
            <a:avLst/>
          </a:prstGeom>
        </p:spPr>
      </p:pic>
      <p:sp>
        <p:nvSpPr>
          <p:cNvPr id="8" name="Rectangle 7">
            <a:extLst>
              <a:ext uri="{FF2B5EF4-FFF2-40B4-BE49-F238E27FC236}">
                <a16:creationId xmlns:a16="http://schemas.microsoft.com/office/drawing/2014/main" id="{07AC86B1-260D-4FFF-B443-76555F642482}"/>
              </a:ext>
            </a:extLst>
          </p:cNvPr>
          <p:cNvSpPr/>
          <p:nvPr/>
        </p:nvSpPr>
        <p:spPr>
          <a:xfrm>
            <a:off x="2023942" y="6233940"/>
            <a:ext cx="2150397" cy="430887"/>
          </a:xfrm>
          <a:prstGeom prst="rect">
            <a:avLst/>
          </a:prstGeom>
        </p:spPr>
        <p:txBody>
          <a:bodyPr wrap="none">
            <a:spAutoFit/>
          </a:bodyPr>
          <a:lstStyle/>
          <a:p>
            <a:r>
              <a:rPr lang="en-GB" sz="2200" b="1" dirty="0">
                <a:latin typeface="Times New Roman" panose="02020603050405020304" pitchFamily="18" charset="0"/>
                <a:cs typeface="Times New Roman" panose="02020603050405020304" pitchFamily="18" charset="0"/>
              </a:rPr>
              <a:t>Model Accuracy</a:t>
            </a:r>
            <a:endParaRPr lang="en-US" sz="2200" b="1" dirty="0"/>
          </a:p>
        </p:txBody>
      </p:sp>
      <p:sp>
        <p:nvSpPr>
          <p:cNvPr id="9" name="Rectangle 8">
            <a:extLst>
              <a:ext uri="{FF2B5EF4-FFF2-40B4-BE49-F238E27FC236}">
                <a16:creationId xmlns:a16="http://schemas.microsoft.com/office/drawing/2014/main" id="{182D460E-621E-4C60-9F4C-803B305FAFD0}"/>
              </a:ext>
            </a:extLst>
          </p:cNvPr>
          <p:cNvSpPr/>
          <p:nvPr/>
        </p:nvSpPr>
        <p:spPr>
          <a:xfrm>
            <a:off x="8421379" y="6228705"/>
            <a:ext cx="1569660" cy="430887"/>
          </a:xfrm>
          <a:prstGeom prst="rect">
            <a:avLst/>
          </a:prstGeom>
        </p:spPr>
        <p:txBody>
          <a:bodyPr wrap="none">
            <a:spAutoFit/>
          </a:bodyPr>
          <a:lstStyle/>
          <a:p>
            <a:r>
              <a:rPr lang="en-GB" sz="2200" b="1" dirty="0">
                <a:latin typeface="Times New Roman" panose="02020603050405020304" pitchFamily="18" charset="0"/>
                <a:cs typeface="Times New Roman" panose="02020603050405020304" pitchFamily="18" charset="0"/>
              </a:rPr>
              <a:t>Model Loss</a:t>
            </a:r>
            <a:endParaRPr lang="en-US" sz="2200" b="1" dirty="0"/>
          </a:p>
        </p:txBody>
      </p:sp>
    </p:spTree>
    <p:extLst>
      <p:ext uri="{BB962C8B-B14F-4D97-AF65-F5344CB8AC3E}">
        <p14:creationId xmlns:p14="http://schemas.microsoft.com/office/powerpoint/2010/main" val="414470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7DA0E-C683-4D31-A082-E0982D53DD48}"/>
              </a:ext>
            </a:extLst>
          </p:cNvPr>
          <p:cNvSpPr>
            <a:spLocks noGrp="1"/>
          </p:cNvSpPr>
          <p:nvPr>
            <p:ph type="title"/>
          </p:nvPr>
        </p:nvSpPr>
        <p:spPr>
          <a:xfrm>
            <a:off x="838200" y="365125"/>
            <a:ext cx="10515600" cy="1280795"/>
          </a:xfrm>
        </p:spPr>
        <p:txBody>
          <a:bodyPr/>
          <a:lstStyle/>
          <a:p>
            <a:r>
              <a:rPr lang="en-US" sz="4900" dirty="0">
                <a:solidFill>
                  <a:srgbClr val="FF0000"/>
                </a:solidFill>
                <a:latin typeface="Times New Roman" panose="02020603050405020304" pitchFamily="18" charset="0"/>
                <a:cs typeface="Times New Roman" panose="02020603050405020304" pitchFamily="18" charset="0"/>
              </a:rPr>
              <a:t>Neural Network</a:t>
            </a:r>
          </a:p>
        </p:txBody>
      </p:sp>
      <p:sp>
        <p:nvSpPr>
          <p:cNvPr id="4" name="Rectangle 3">
            <a:extLst>
              <a:ext uri="{FF2B5EF4-FFF2-40B4-BE49-F238E27FC236}">
                <a16:creationId xmlns:a16="http://schemas.microsoft.com/office/drawing/2014/main" id="{D114957D-5EE5-45B7-8D18-3DF5B47BBAE8}"/>
              </a:ext>
            </a:extLst>
          </p:cNvPr>
          <p:cNvSpPr/>
          <p:nvPr/>
        </p:nvSpPr>
        <p:spPr>
          <a:xfrm>
            <a:off x="717990" y="2242268"/>
            <a:ext cx="10635810" cy="3477875"/>
          </a:xfrm>
          <a:prstGeom prst="rect">
            <a:avLst/>
          </a:prstGeom>
        </p:spPr>
        <p:txBody>
          <a:bodyPr wrap="square">
            <a:spAutoFit/>
          </a:bodyPr>
          <a:lstStyle/>
          <a:p>
            <a:pPr marL="514350" indent="-514350">
              <a:buAutoNum type="romanLcParenR" startAt="3"/>
            </a:pPr>
            <a:r>
              <a:rPr lang="en-US" sz="2000" b="1" u="sng" dirty="0">
                <a:latin typeface="Times New Roman" panose="02020603050405020304" pitchFamily="18" charset="0"/>
                <a:cs typeface="Times New Roman" panose="02020603050405020304" pitchFamily="18" charset="0"/>
              </a:rPr>
              <a:t>Output layer:</a:t>
            </a:r>
          </a:p>
          <a:p>
            <a:pPr marL="514350" indent="-514350">
              <a:buAutoNum type="romanLcParenR" startAt="3"/>
            </a:pP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Output layer consist of </a:t>
            </a:r>
            <a:r>
              <a:rPr lang="en-US" sz="2000" dirty="0">
                <a:solidFill>
                  <a:srgbClr val="7030A0"/>
                </a:solidFill>
                <a:latin typeface="Times New Roman" panose="02020603050405020304" pitchFamily="18" charset="0"/>
                <a:cs typeface="Times New Roman" panose="02020603050405020304" pitchFamily="18" charset="0"/>
              </a:rPr>
              <a:t>number of nodes equivalent to the number of classes in dataset</a:t>
            </a:r>
            <a:r>
              <a:rPr lang="en-US" sz="2000"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We use Activation function mostly </a:t>
            </a:r>
            <a:r>
              <a:rPr lang="en-US" sz="2000" dirty="0" err="1">
                <a:solidFill>
                  <a:srgbClr val="7030A0"/>
                </a:solidFill>
                <a:latin typeface="Times New Roman" panose="02020603050405020304" pitchFamily="18" charset="0"/>
                <a:cs typeface="Times New Roman" panose="02020603050405020304" pitchFamily="18" charset="0"/>
              </a:rPr>
              <a:t>Softmax</a:t>
            </a:r>
            <a:r>
              <a:rPr lang="en-US" sz="2000" dirty="0">
                <a:latin typeface="Times New Roman" panose="02020603050405020304" pitchFamily="18" charset="0"/>
                <a:cs typeface="Times New Roman" panose="02020603050405020304" pitchFamily="18" charset="0"/>
              </a:rPr>
              <a:t> which gives probability values from 0 to 1.</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a:t>
            </a:r>
          </a:p>
          <a:p>
            <a:pPr lvl="1"/>
            <a:r>
              <a:rPr lang="en-US" sz="2000" dirty="0">
                <a:latin typeface="Times New Roman" panose="02020603050405020304" pitchFamily="18" charset="0"/>
                <a:cs typeface="Times New Roman" panose="02020603050405020304" pitchFamily="18" charset="0"/>
              </a:rPr>
              <a:t>	binary classification : n=1 </a:t>
            </a:r>
          </a:p>
          <a:p>
            <a:pPr lvl="1"/>
            <a:r>
              <a:rPr lang="en-US" sz="2000" dirty="0">
                <a:latin typeface="Times New Roman" panose="02020603050405020304" pitchFamily="18" charset="0"/>
                <a:cs typeface="Times New Roman" panose="02020603050405020304" pitchFamily="18" charset="0"/>
              </a:rPr>
              <a:t>		output layer nodes= 1</a:t>
            </a:r>
          </a:p>
          <a:p>
            <a:pPr lvl="1"/>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	multiclass classification (lets take n=10)</a:t>
            </a:r>
          </a:p>
          <a:p>
            <a:pPr lvl="1"/>
            <a:r>
              <a:rPr lang="en-US" sz="2000" dirty="0">
                <a:latin typeface="Times New Roman" panose="02020603050405020304" pitchFamily="18" charset="0"/>
                <a:cs typeface="Times New Roman" panose="02020603050405020304" pitchFamily="18" charset="0"/>
              </a:rPr>
              <a:t>		output layer nodes= 10</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011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14F59-BB70-4967-8C0C-8AC1AA8B3417}"/>
              </a:ext>
            </a:extLst>
          </p:cNvPr>
          <p:cNvSpPr>
            <a:spLocks noGrp="1"/>
          </p:cNvSpPr>
          <p:nvPr>
            <p:ph type="title"/>
          </p:nvPr>
        </p:nvSpPr>
        <p:spPr>
          <a:xfrm>
            <a:off x="200024" y="342722"/>
            <a:ext cx="10772775" cy="793690"/>
          </a:xfrm>
        </p:spPr>
        <p:txBody>
          <a:bodyPr>
            <a:normAutofit fontScale="90000"/>
          </a:bodyPr>
          <a:lstStyle/>
          <a:p>
            <a:r>
              <a:rPr lang="en-US" sz="6000" dirty="0">
                <a:solidFill>
                  <a:srgbClr val="FF0000"/>
                </a:solidFill>
                <a:latin typeface="Times New Roman" panose="02020603050405020304" pitchFamily="18" charset="0"/>
                <a:cs typeface="Times New Roman" panose="02020603050405020304" pitchFamily="18" charset="0"/>
              </a:rPr>
              <a:t>Image Classification</a:t>
            </a:r>
          </a:p>
        </p:txBody>
      </p:sp>
      <p:pic>
        <p:nvPicPr>
          <p:cNvPr id="1045" name="Picture 2">
            <a:extLst>
              <a:ext uri="{FF2B5EF4-FFF2-40B4-BE49-F238E27FC236}">
                <a16:creationId xmlns:a16="http://schemas.microsoft.com/office/drawing/2014/main" id="{68B45CA5-A81E-4B28-B71B-4FAFC02D1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037" t="14439" r="20517" b="22212"/>
          <a:stretch>
            <a:fillRect/>
          </a:stretch>
        </p:blipFill>
        <p:spPr bwMode="auto">
          <a:xfrm>
            <a:off x="4203946" y="1305575"/>
            <a:ext cx="3174960" cy="249093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7">
            <a:extLst>
              <a:ext uri="{FF2B5EF4-FFF2-40B4-BE49-F238E27FC236}">
                <a16:creationId xmlns:a16="http://schemas.microsoft.com/office/drawing/2014/main" id="{3C2DAC23-07F2-4E53-91EF-CE0C9D736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733" t="16812" r="18587" b="37726"/>
          <a:stretch>
            <a:fillRect/>
          </a:stretch>
        </p:blipFill>
        <p:spPr bwMode="auto">
          <a:xfrm>
            <a:off x="7988054" y="1329685"/>
            <a:ext cx="2984745" cy="2492271"/>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3">
            <a:extLst>
              <a:ext uri="{FF2B5EF4-FFF2-40B4-BE49-F238E27FC236}">
                <a16:creationId xmlns:a16="http://schemas.microsoft.com/office/drawing/2014/main" id="{7DA6D315-70F1-4D67-81F0-84BE97051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604" t="3880" r="65718" b="47844"/>
          <a:stretch>
            <a:fillRect/>
          </a:stretch>
        </p:blipFill>
        <p:spPr bwMode="auto">
          <a:xfrm>
            <a:off x="4203946" y="4078878"/>
            <a:ext cx="3174960" cy="271136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
            <a:extLst>
              <a:ext uri="{FF2B5EF4-FFF2-40B4-BE49-F238E27FC236}">
                <a16:creationId xmlns:a16="http://schemas.microsoft.com/office/drawing/2014/main" id="{8324CDF0-B54E-407C-82F1-15929A3DA8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673" t="30383" r="20638" b="7330"/>
          <a:stretch>
            <a:fillRect/>
          </a:stretch>
        </p:blipFill>
        <p:spPr bwMode="auto">
          <a:xfrm>
            <a:off x="7988055" y="4078878"/>
            <a:ext cx="2984744" cy="271136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2">
            <a:extLst>
              <a:ext uri="{FF2B5EF4-FFF2-40B4-BE49-F238E27FC236}">
                <a16:creationId xmlns:a16="http://schemas.microsoft.com/office/drawing/2014/main" id="{46106291-AEB7-4B7B-BBFF-9B54D8E457D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3">
            <a:extLst>
              <a:ext uri="{FF2B5EF4-FFF2-40B4-BE49-F238E27FC236}">
                <a16:creationId xmlns:a16="http://schemas.microsoft.com/office/drawing/2014/main" id="{0C995A59-94B1-48A9-A743-306A8C44C105}"/>
              </a:ext>
            </a:extLst>
          </p:cNvPr>
          <p:cNvSpPr>
            <a:spLocks noChangeArrowheads="1"/>
          </p:cNvSpPr>
          <p:nvPr/>
        </p:nvSpPr>
        <p:spPr bwMode="auto">
          <a:xfrm>
            <a:off x="0" y="1704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24">
            <a:extLst>
              <a:ext uri="{FF2B5EF4-FFF2-40B4-BE49-F238E27FC236}">
                <a16:creationId xmlns:a16="http://schemas.microsoft.com/office/drawing/2014/main" id="{46DE0364-72B3-4140-AB45-76F39FAD10F4}"/>
              </a:ext>
            </a:extLst>
          </p:cNvPr>
          <p:cNvSpPr>
            <a:spLocks noChangeArrowheads="1"/>
          </p:cNvSpPr>
          <p:nvPr/>
        </p:nvSpPr>
        <p:spPr bwMode="auto">
          <a:xfrm>
            <a:off x="0" y="2981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100" b="0" i="0" u="none" strike="noStrike" cap="none" normalizeH="0" baseline="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25">
            <a:extLst>
              <a:ext uri="{FF2B5EF4-FFF2-40B4-BE49-F238E27FC236}">
                <a16:creationId xmlns:a16="http://schemas.microsoft.com/office/drawing/2014/main" id="{D69DEF09-580B-47D6-9CEA-B4CD1F8E4AF6}"/>
              </a:ext>
            </a:extLst>
          </p:cNvPr>
          <p:cNvSpPr>
            <a:spLocks noChangeArrowheads="1"/>
          </p:cNvSpPr>
          <p:nvPr/>
        </p:nvSpPr>
        <p:spPr bwMode="auto">
          <a:xfrm>
            <a:off x="0" y="4410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65A018FF-5EE5-49FE-98F7-F8736DE59D13}"/>
              </a:ext>
            </a:extLst>
          </p:cNvPr>
          <p:cNvSpPr/>
          <p:nvPr/>
        </p:nvSpPr>
        <p:spPr>
          <a:xfrm>
            <a:off x="1049109" y="3429000"/>
            <a:ext cx="2545688" cy="523220"/>
          </a:xfrm>
          <a:prstGeom prst="rect">
            <a:avLst/>
          </a:prstGeom>
        </p:spPr>
        <p:txBody>
          <a:bodyPr wrap="square">
            <a:spAutoFit/>
          </a:bodyPr>
          <a:lstStyle/>
          <a:p>
            <a:r>
              <a:rPr lang="en-US" sz="2800" dirty="0">
                <a:solidFill>
                  <a:srgbClr val="FF0000"/>
                </a:solidFill>
                <a:latin typeface="Times New Roman" panose="02020603050405020304" pitchFamily="18" charset="0"/>
                <a:cs typeface="Times New Roman" panose="02020603050405020304" pitchFamily="18" charset="0"/>
              </a:rPr>
              <a:t>Elephant class</a:t>
            </a:r>
            <a:endParaRPr lang="en-US" sz="2800" dirty="0"/>
          </a:p>
        </p:txBody>
      </p:sp>
    </p:spTree>
    <p:extLst>
      <p:ext uri="{BB962C8B-B14F-4D97-AF65-F5344CB8AC3E}">
        <p14:creationId xmlns:p14="http://schemas.microsoft.com/office/powerpoint/2010/main" val="39946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4028C9-B9BF-4294-9AA5-666DDCCEB785}"/>
              </a:ext>
            </a:extLst>
          </p:cNvPr>
          <p:cNvSpPr/>
          <p:nvPr/>
        </p:nvSpPr>
        <p:spPr>
          <a:xfrm>
            <a:off x="1249547" y="3167390"/>
            <a:ext cx="1927131" cy="523220"/>
          </a:xfrm>
          <a:prstGeom prst="rect">
            <a:avLst/>
          </a:prstGeom>
        </p:spPr>
        <p:txBody>
          <a:bodyPr wrap="none">
            <a:spAutoFit/>
          </a:bodyPr>
          <a:lstStyle/>
          <a:p>
            <a:r>
              <a:rPr lang="en-US" sz="2800" dirty="0">
                <a:solidFill>
                  <a:srgbClr val="FF0000"/>
                </a:solidFill>
                <a:latin typeface="Times New Roman" panose="02020603050405020304" pitchFamily="18" charset="0"/>
                <a:cs typeface="Times New Roman" panose="02020603050405020304" pitchFamily="18" charset="0"/>
              </a:rPr>
              <a:t>Others class</a:t>
            </a:r>
          </a:p>
        </p:txBody>
      </p:sp>
      <p:pic>
        <p:nvPicPr>
          <p:cNvPr id="5" name="Picture 4">
            <a:extLst>
              <a:ext uri="{FF2B5EF4-FFF2-40B4-BE49-F238E27FC236}">
                <a16:creationId xmlns:a16="http://schemas.microsoft.com/office/drawing/2014/main" id="{1CAC7B49-F58F-4634-B71F-C8E505EB7318}"/>
              </a:ext>
            </a:extLst>
          </p:cNvPr>
          <p:cNvPicPr/>
          <p:nvPr/>
        </p:nvPicPr>
        <p:blipFill rotWithShape="1">
          <a:blip r:embed="rId2">
            <a:extLst>
              <a:ext uri="{28A0092B-C50C-407E-A947-70E740481C1C}">
                <a14:useLocalDpi xmlns:a14="http://schemas.microsoft.com/office/drawing/2010/main" val="0"/>
              </a:ext>
            </a:extLst>
          </a:blip>
          <a:srcRect l="4485" t="1294" r="65592" b="60567"/>
          <a:stretch/>
        </p:blipFill>
        <p:spPr bwMode="auto">
          <a:xfrm>
            <a:off x="4020457" y="1121590"/>
            <a:ext cx="3164114" cy="2569020"/>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DA163F2E-E4E5-463A-A9C3-47249E2B401B}"/>
              </a:ext>
            </a:extLst>
          </p:cNvPr>
          <p:cNvPicPr/>
          <p:nvPr/>
        </p:nvPicPr>
        <p:blipFill rotWithShape="1">
          <a:blip r:embed="rId3">
            <a:extLst>
              <a:ext uri="{28A0092B-C50C-407E-A947-70E740481C1C}">
                <a14:useLocalDpi xmlns:a14="http://schemas.microsoft.com/office/drawing/2010/main" val="0"/>
              </a:ext>
            </a:extLst>
          </a:blip>
          <a:srcRect l="50642" t="21978" r="19683" b="15312"/>
          <a:stretch/>
        </p:blipFill>
        <p:spPr bwMode="auto">
          <a:xfrm>
            <a:off x="7798480" y="1121590"/>
            <a:ext cx="2985634" cy="2569020"/>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A8A40C7-4562-45CA-803D-3D1EDFD72957}"/>
              </a:ext>
            </a:extLst>
          </p:cNvPr>
          <p:cNvPicPr/>
          <p:nvPr/>
        </p:nvPicPr>
        <p:blipFill rotWithShape="1">
          <a:blip r:embed="rId4">
            <a:extLst>
              <a:ext uri="{28A0092B-C50C-407E-A947-70E740481C1C}">
                <a14:useLocalDpi xmlns:a14="http://schemas.microsoft.com/office/drawing/2010/main" val="0"/>
              </a:ext>
            </a:extLst>
          </a:blip>
          <a:srcRect l="62516" t="29952" r="7804" b="25001"/>
          <a:stretch/>
        </p:blipFill>
        <p:spPr bwMode="auto">
          <a:xfrm>
            <a:off x="4020457" y="3952220"/>
            <a:ext cx="3164114" cy="2569020"/>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39E0B111-2AE5-489B-8588-CCC938CA5332}"/>
              </a:ext>
            </a:extLst>
          </p:cNvPr>
          <p:cNvPicPr/>
          <p:nvPr/>
        </p:nvPicPr>
        <p:blipFill rotWithShape="1">
          <a:blip r:embed="rId5">
            <a:extLst>
              <a:ext uri="{28A0092B-C50C-407E-A947-70E740481C1C}">
                <a14:useLocalDpi xmlns:a14="http://schemas.microsoft.com/office/drawing/2010/main" val="0"/>
              </a:ext>
            </a:extLst>
          </a:blip>
          <a:srcRect l="45558" t="20260" r="24873" b="17004"/>
          <a:stretch/>
        </p:blipFill>
        <p:spPr bwMode="auto">
          <a:xfrm>
            <a:off x="7798480" y="3952220"/>
            <a:ext cx="2985634" cy="2569020"/>
          </a:xfrm>
          <a:prstGeom prst="rect">
            <a:avLst/>
          </a:prstGeom>
          <a:noFill/>
          <a:ln>
            <a:noFill/>
          </a:ln>
          <a:extLst>
            <a:ext uri="{53640926-AAD7-44D8-BBD7-CCE9431645EC}">
              <a14:shadowObscured xmlns:a14="http://schemas.microsoft.com/office/drawing/2010/main"/>
            </a:ext>
          </a:extLst>
        </p:spPr>
      </p:pic>
      <p:sp>
        <p:nvSpPr>
          <p:cNvPr id="9" name="Title 1">
            <a:extLst>
              <a:ext uri="{FF2B5EF4-FFF2-40B4-BE49-F238E27FC236}">
                <a16:creationId xmlns:a16="http://schemas.microsoft.com/office/drawing/2014/main" id="{872C7FD3-7653-4804-9231-2FC6E806267D}"/>
              </a:ext>
            </a:extLst>
          </p:cNvPr>
          <p:cNvSpPr>
            <a:spLocks noGrp="1"/>
          </p:cNvSpPr>
          <p:nvPr>
            <p:ph type="title"/>
          </p:nvPr>
        </p:nvSpPr>
        <p:spPr>
          <a:xfrm>
            <a:off x="216126" y="197095"/>
            <a:ext cx="10772775" cy="793690"/>
          </a:xfrm>
        </p:spPr>
        <p:txBody>
          <a:bodyPr>
            <a:normAutofit fontScale="90000"/>
          </a:bodyPr>
          <a:lstStyle/>
          <a:p>
            <a:r>
              <a:rPr lang="en-US" sz="6000" dirty="0">
                <a:solidFill>
                  <a:srgbClr val="FF0000"/>
                </a:solidFill>
                <a:latin typeface="Times New Roman" panose="02020603050405020304" pitchFamily="18" charset="0"/>
                <a:cs typeface="Times New Roman" panose="02020603050405020304" pitchFamily="18" charset="0"/>
              </a:rPr>
              <a:t>Image Classification</a:t>
            </a:r>
          </a:p>
        </p:txBody>
      </p:sp>
    </p:spTree>
    <p:extLst>
      <p:ext uri="{BB962C8B-B14F-4D97-AF65-F5344CB8AC3E}">
        <p14:creationId xmlns:p14="http://schemas.microsoft.com/office/powerpoint/2010/main" val="420307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8012FE-5257-4140-B0E1-84629D1251FE}"/>
              </a:ext>
            </a:extLst>
          </p:cNvPr>
          <p:cNvSpPr>
            <a:spLocks noGrp="1"/>
          </p:cNvSpPr>
          <p:nvPr>
            <p:ph idx="1"/>
          </p:nvPr>
        </p:nvSpPr>
        <p:spPr>
          <a:xfrm>
            <a:off x="676656" y="3212976"/>
            <a:ext cx="10753725" cy="2564889"/>
          </a:xfrm>
        </p:spPr>
        <p:txBody>
          <a:bodyPr>
            <a:normAutofit/>
          </a:bodyPr>
          <a:lstStyle/>
          <a:p>
            <a:pPr lvl="1" algn="ctr"/>
            <a:r>
              <a:rPr lang="en-GB" sz="5400" spc="-120" dirty="0">
                <a:solidFill>
                  <a:srgbClr val="FF0000"/>
                </a:solidFill>
                <a:latin typeface="Times New Roman" panose="02020603050405020304" pitchFamily="18" charset="0"/>
                <a:ea typeface="+mj-ea"/>
                <a:cs typeface="Times New Roman" panose="02020603050405020304" pitchFamily="18" charset="0"/>
              </a:rPr>
              <a:t>Thank You</a:t>
            </a:r>
          </a:p>
        </p:txBody>
      </p:sp>
    </p:spTree>
    <p:extLst>
      <p:ext uri="{BB962C8B-B14F-4D97-AF65-F5344CB8AC3E}">
        <p14:creationId xmlns:p14="http://schemas.microsoft.com/office/powerpoint/2010/main" val="121894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E4EC-592B-4938-9E93-2773DFF5AFB3}"/>
              </a:ext>
            </a:extLst>
          </p:cNvPr>
          <p:cNvSpPr>
            <a:spLocks noGrp="1"/>
          </p:cNvSpPr>
          <p:nvPr>
            <p:ph type="title"/>
          </p:nvPr>
        </p:nvSpPr>
        <p:spPr>
          <a:xfrm>
            <a:off x="838200" y="365125"/>
            <a:ext cx="10515600" cy="929103"/>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Node/Neuron and Weights</a:t>
            </a:r>
            <a:endParaRPr lang="en-US" dirty="0"/>
          </a:p>
        </p:txBody>
      </p:sp>
      <p:pic>
        <p:nvPicPr>
          <p:cNvPr id="4" name="Picture 3">
            <a:extLst>
              <a:ext uri="{FF2B5EF4-FFF2-40B4-BE49-F238E27FC236}">
                <a16:creationId xmlns:a16="http://schemas.microsoft.com/office/drawing/2014/main" id="{4C570A92-C3C3-489E-96BB-D23610F2C525}"/>
              </a:ext>
            </a:extLst>
          </p:cNvPr>
          <p:cNvPicPr>
            <a:picLocks noChangeAspect="1"/>
          </p:cNvPicPr>
          <p:nvPr/>
        </p:nvPicPr>
        <p:blipFill>
          <a:blip r:embed="rId2"/>
          <a:stretch>
            <a:fillRect/>
          </a:stretch>
        </p:blipFill>
        <p:spPr>
          <a:xfrm>
            <a:off x="5854147" y="1484243"/>
            <a:ext cx="5499653" cy="4731027"/>
          </a:xfrm>
          <a:prstGeom prst="rect">
            <a:avLst/>
          </a:prstGeom>
        </p:spPr>
      </p:pic>
      <p:sp>
        <p:nvSpPr>
          <p:cNvPr id="3" name="Rectangle 2">
            <a:extLst>
              <a:ext uri="{FF2B5EF4-FFF2-40B4-BE49-F238E27FC236}">
                <a16:creationId xmlns:a16="http://schemas.microsoft.com/office/drawing/2014/main" id="{4C356ECC-BC33-4612-8048-2E5258AA13CA}"/>
              </a:ext>
            </a:extLst>
          </p:cNvPr>
          <p:cNvSpPr/>
          <p:nvPr/>
        </p:nvSpPr>
        <p:spPr>
          <a:xfrm>
            <a:off x="304800" y="1484243"/>
            <a:ext cx="5393635" cy="4985980"/>
          </a:xfrm>
          <a:prstGeom prst="rect">
            <a:avLst/>
          </a:prstGeom>
        </p:spPr>
        <p:txBody>
          <a:bodyPr wrap="square">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Neurons are the fundamental building blocks of a neural network. Neurons are used for </a:t>
            </a:r>
            <a:r>
              <a:rPr lang="en-US" sz="2000" dirty="0">
                <a:solidFill>
                  <a:srgbClr val="7030A0"/>
                </a:solidFill>
                <a:latin typeface="Times New Roman" panose="02020603050405020304" pitchFamily="18" charset="0"/>
                <a:cs typeface="Times New Roman" panose="02020603050405020304" pitchFamily="18" charset="0"/>
              </a:rPr>
              <a:t>receiving input, processing input and generating output</a:t>
            </a:r>
            <a:r>
              <a:rPr lang="en-US" dirty="0">
                <a:latin typeface="Calibri" panose="020F0502020204030204" pitchFamily="34" charset="0"/>
              </a:rPr>
              <a:t>.</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Depending on the layer in which neurons are present they perform </a:t>
            </a:r>
            <a:r>
              <a:rPr lang="en-US" sz="2000" dirty="0">
                <a:solidFill>
                  <a:srgbClr val="7030A0"/>
                </a:solidFill>
                <a:latin typeface="Times New Roman" panose="02020603050405020304" pitchFamily="18" charset="0"/>
                <a:cs typeface="Times New Roman" panose="02020603050405020304" pitchFamily="18" charset="0"/>
              </a:rPr>
              <a:t>different functionalities</a:t>
            </a:r>
            <a:r>
              <a:rPr lang="en-US" sz="2000"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neurons in a neural network are inter-connected and </a:t>
            </a:r>
            <a:r>
              <a:rPr lang="en-US" sz="2000" dirty="0">
                <a:solidFill>
                  <a:srgbClr val="7030A0"/>
                </a:solidFill>
                <a:latin typeface="Times New Roman" panose="02020603050405020304" pitchFamily="18" charset="0"/>
                <a:cs typeface="Times New Roman" panose="02020603050405020304" pitchFamily="18" charset="0"/>
              </a:rPr>
              <a:t>each connection has an associated weight assigned </a:t>
            </a:r>
            <a:r>
              <a:rPr lang="en-US" sz="2000" dirty="0">
                <a:latin typeface="Times New Roman" panose="02020603050405020304" pitchFamily="18" charset="0"/>
                <a:cs typeface="Times New Roman" panose="02020603050405020304" pitchFamily="18" charset="0"/>
              </a:rPr>
              <a:t>to it. </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We initialize the </a:t>
            </a:r>
            <a:r>
              <a:rPr lang="en-US" sz="2000" dirty="0">
                <a:solidFill>
                  <a:srgbClr val="7030A0"/>
                </a:solidFill>
                <a:latin typeface="Times New Roman" panose="02020603050405020304" pitchFamily="18" charset="0"/>
                <a:cs typeface="Times New Roman" panose="02020603050405020304" pitchFamily="18" charset="0"/>
              </a:rPr>
              <a:t>weights randomly and these weights are updated </a:t>
            </a:r>
            <a:r>
              <a:rPr lang="en-US" sz="2000" dirty="0">
                <a:latin typeface="Times New Roman" panose="02020603050405020304" pitchFamily="18" charset="0"/>
                <a:cs typeface="Times New Roman" panose="02020603050405020304" pitchFamily="18" charset="0"/>
              </a:rPr>
              <a:t>during the model training process.</a:t>
            </a:r>
          </a:p>
          <a:p>
            <a:endParaRPr lang="en-US" dirty="0">
              <a:latin typeface="Calibri" panose="020F0502020204030204" pitchFamily="34" charset="0"/>
            </a:endParaRPr>
          </a:p>
        </p:txBody>
      </p:sp>
    </p:spTree>
    <p:extLst>
      <p:ext uri="{BB962C8B-B14F-4D97-AF65-F5344CB8AC3E}">
        <p14:creationId xmlns:p14="http://schemas.microsoft.com/office/powerpoint/2010/main" val="343756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E4EC-592B-4938-9E93-2773DFF5AFB3}"/>
              </a:ext>
            </a:extLst>
          </p:cNvPr>
          <p:cNvSpPr>
            <a:spLocks noGrp="1"/>
          </p:cNvSpPr>
          <p:nvPr>
            <p:ph type="title"/>
          </p:nvPr>
        </p:nvSpPr>
        <p:spPr>
          <a:xfrm>
            <a:off x="838200" y="365125"/>
            <a:ext cx="10515600" cy="929103"/>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Activation Function</a:t>
            </a:r>
            <a:endParaRPr lang="en-US" dirty="0"/>
          </a:p>
        </p:txBody>
      </p:sp>
      <p:sp>
        <p:nvSpPr>
          <p:cNvPr id="3" name="Rectangle 2">
            <a:extLst>
              <a:ext uri="{FF2B5EF4-FFF2-40B4-BE49-F238E27FC236}">
                <a16:creationId xmlns:a16="http://schemas.microsoft.com/office/drawing/2014/main" id="{4C356ECC-BC33-4612-8048-2E5258AA13CA}"/>
              </a:ext>
            </a:extLst>
          </p:cNvPr>
          <p:cNvSpPr/>
          <p:nvPr/>
        </p:nvSpPr>
        <p:spPr>
          <a:xfrm>
            <a:off x="397564" y="1445339"/>
            <a:ext cx="10323443" cy="5047536"/>
          </a:xfrm>
          <a:prstGeom prst="rect">
            <a:avLst/>
          </a:prstGeom>
        </p:spPr>
        <p:txBody>
          <a:bodyPr wrap="square">
            <a:spAutoFit/>
          </a:bodyPr>
          <a:lstStyle/>
          <a:p>
            <a:pPr marL="342900" indent="-34290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The function is attached to each neuron in the network, and determines whether it </a:t>
            </a:r>
            <a:r>
              <a:rPr lang="en-US" sz="2300" dirty="0">
                <a:solidFill>
                  <a:srgbClr val="7030A0"/>
                </a:solidFill>
                <a:latin typeface="Times New Roman" panose="02020603050405020304" pitchFamily="18" charset="0"/>
                <a:cs typeface="Times New Roman" panose="02020603050405020304" pitchFamily="18" charset="0"/>
              </a:rPr>
              <a:t>should be activated (“fired”) or not</a:t>
            </a:r>
            <a:r>
              <a:rPr lang="en-US" sz="2300" dirty="0">
                <a:latin typeface="Times New Roman" panose="02020603050405020304" pitchFamily="18" charset="0"/>
                <a:cs typeface="Times New Roman" panose="02020603050405020304" pitchFamily="18" charset="0"/>
              </a:rPr>
              <a:t>, based on whether each neuron’s input is relevant for the model’s  prediction.</a:t>
            </a:r>
          </a:p>
          <a:p>
            <a:pPr marL="342900" indent="-342900">
              <a:buFont typeface="Wingdings" panose="05000000000000000000" pitchFamily="2" charset="2"/>
              <a:buChar char="Ø"/>
            </a:pPr>
            <a:endParaRPr lang="en-US" sz="23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Activation functions introduce </a:t>
            </a:r>
            <a:r>
              <a:rPr lang="en-US" sz="2300" dirty="0">
                <a:solidFill>
                  <a:srgbClr val="7030A0"/>
                </a:solidFill>
                <a:latin typeface="Times New Roman" panose="02020603050405020304" pitchFamily="18" charset="0"/>
                <a:cs typeface="Times New Roman" panose="02020603050405020304" pitchFamily="18" charset="0"/>
              </a:rPr>
              <a:t>non-linearity</a:t>
            </a:r>
            <a:r>
              <a:rPr lang="en-US" sz="2300" dirty="0">
                <a:latin typeface="Times New Roman" panose="02020603050405020304" pitchFamily="18" charset="0"/>
                <a:cs typeface="Times New Roman" panose="02020603050405020304" pitchFamily="18" charset="0"/>
              </a:rPr>
              <a:t> into neural networks. </a:t>
            </a:r>
          </a:p>
          <a:p>
            <a:pPr marL="342900" indent="-342900">
              <a:buFont typeface="Wingdings" panose="05000000000000000000" pitchFamily="2" charset="2"/>
              <a:buChar char="Ø"/>
            </a:pPr>
            <a:endParaRPr lang="en-US" sz="23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Without these activation functions, neural networks will be very similar to that of a linear model. </a:t>
            </a:r>
          </a:p>
          <a:p>
            <a:pPr marL="342900" indent="-342900">
              <a:buFont typeface="Wingdings" panose="05000000000000000000" pitchFamily="2" charset="2"/>
              <a:buChar char="Ø"/>
            </a:pPr>
            <a:endParaRPr lang="en-US" sz="23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Commonly used activation functions includes, </a:t>
            </a:r>
          </a:p>
          <a:p>
            <a:pPr marL="800100" lvl="1" indent="-342900">
              <a:buFont typeface="Wingdings" panose="05000000000000000000" pitchFamily="2" charset="2"/>
              <a:buChar char="v"/>
            </a:pPr>
            <a:r>
              <a:rPr lang="en-US" sz="2300" dirty="0">
                <a:latin typeface="Times New Roman" panose="02020603050405020304" pitchFamily="18" charset="0"/>
                <a:cs typeface="Times New Roman" panose="02020603050405020304" pitchFamily="18" charset="0"/>
              </a:rPr>
              <a:t>sigmoid,</a:t>
            </a:r>
          </a:p>
          <a:p>
            <a:pPr marL="800100" lvl="1" indent="-342900">
              <a:buFont typeface="Wingdings" panose="05000000000000000000" pitchFamily="2" charset="2"/>
              <a:buChar char="v"/>
            </a:pPr>
            <a:r>
              <a:rPr lang="en-US" sz="2300" dirty="0">
                <a:latin typeface="Times New Roman" panose="02020603050405020304" pitchFamily="18" charset="0"/>
                <a:cs typeface="Times New Roman" panose="02020603050405020304" pitchFamily="18" charset="0"/>
              </a:rPr>
              <a:t>tanh,</a:t>
            </a:r>
          </a:p>
          <a:p>
            <a:pPr marL="800100" lvl="1" indent="-342900">
              <a:buFont typeface="Wingdings" panose="05000000000000000000" pitchFamily="2" charset="2"/>
              <a:buChar char="v"/>
            </a:pPr>
            <a:r>
              <a:rPr lang="en-US" sz="2300" dirty="0" err="1">
                <a:latin typeface="Times New Roman" panose="02020603050405020304" pitchFamily="18" charset="0"/>
                <a:cs typeface="Times New Roman" panose="02020603050405020304" pitchFamily="18" charset="0"/>
              </a:rPr>
              <a:t>ReLu</a:t>
            </a:r>
            <a:r>
              <a:rPr lang="en-US" sz="2300" dirty="0">
                <a:latin typeface="Times New Roman" panose="02020603050405020304" pitchFamily="18" charset="0"/>
                <a:cs typeface="Times New Roman" panose="02020603050405020304" pitchFamily="18" charset="0"/>
              </a:rPr>
              <a:t>, </a:t>
            </a:r>
          </a:p>
          <a:p>
            <a:pPr marL="800100" lvl="1" indent="-342900">
              <a:buFont typeface="Wingdings" panose="05000000000000000000" pitchFamily="2" charset="2"/>
              <a:buChar char="v"/>
            </a:pPr>
            <a:r>
              <a:rPr lang="en-US" sz="2300" dirty="0" err="1">
                <a:latin typeface="Times New Roman" panose="02020603050405020304" pitchFamily="18" charset="0"/>
                <a:cs typeface="Times New Roman" panose="02020603050405020304" pitchFamily="18" charset="0"/>
              </a:rPr>
              <a:t>softmax</a:t>
            </a:r>
            <a:r>
              <a:rPr lang="en-US" sz="23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8844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E4EC-592B-4938-9E93-2773DFF5AFB3}"/>
              </a:ext>
            </a:extLst>
          </p:cNvPr>
          <p:cNvSpPr>
            <a:spLocks noGrp="1"/>
          </p:cNvSpPr>
          <p:nvPr>
            <p:ph type="title"/>
          </p:nvPr>
        </p:nvSpPr>
        <p:spPr>
          <a:xfrm>
            <a:off x="838200" y="365125"/>
            <a:ext cx="10515600" cy="929103"/>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Activation Function</a:t>
            </a:r>
            <a:endParaRPr lang="en-US" dirty="0"/>
          </a:p>
        </p:txBody>
      </p:sp>
      <p:pic>
        <p:nvPicPr>
          <p:cNvPr id="7" name="Picture 6">
            <a:extLst>
              <a:ext uri="{FF2B5EF4-FFF2-40B4-BE49-F238E27FC236}">
                <a16:creationId xmlns:a16="http://schemas.microsoft.com/office/drawing/2014/main" id="{22F3735D-A9A2-4D89-B4B0-3DD170E72E23}"/>
              </a:ext>
            </a:extLst>
          </p:cNvPr>
          <p:cNvPicPr>
            <a:picLocks noChangeAspect="1"/>
          </p:cNvPicPr>
          <p:nvPr/>
        </p:nvPicPr>
        <p:blipFill rotWithShape="1">
          <a:blip r:embed="rId2">
            <a:extLst>
              <a:ext uri="{28A0092B-C50C-407E-A947-70E740481C1C}">
                <a14:useLocalDpi xmlns:a14="http://schemas.microsoft.com/office/drawing/2010/main" val="0"/>
              </a:ext>
            </a:extLst>
          </a:blip>
          <a:srcRect t="12912"/>
          <a:stretch/>
        </p:blipFill>
        <p:spPr>
          <a:xfrm>
            <a:off x="548140" y="1294228"/>
            <a:ext cx="11281249" cy="4936849"/>
          </a:xfrm>
          <a:prstGeom prst="rect">
            <a:avLst/>
          </a:prstGeom>
        </p:spPr>
      </p:pic>
    </p:spTree>
    <p:extLst>
      <p:ext uri="{BB962C8B-B14F-4D97-AF65-F5344CB8AC3E}">
        <p14:creationId xmlns:p14="http://schemas.microsoft.com/office/powerpoint/2010/main" val="302019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E4EC-592B-4938-9E93-2773DFF5AFB3}"/>
              </a:ext>
            </a:extLst>
          </p:cNvPr>
          <p:cNvSpPr>
            <a:spLocks noGrp="1"/>
          </p:cNvSpPr>
          <p:nvPr>
            <p:ph type="title"/>
          </p:nvPr>
        </p:nvSpPr>
        <p:spPr>
          <a:xfrm>
            <a:off x="397564" y="173475"/>
            <a:ext cx="10515600" cy="929103"/>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Training the NN</a:t>
            </a:r>
            <a:endParaRPr lang="en-US" dirty="0"/>
          </a:p>
        </p:txBody>
      </p:sp>
      <p:sp>
        <p:nvSpPr>
          <p:cNvPr id="4" name="Rectangle 3">
            <a:extLst>
              <a:ext uri="{FF2B5EF4-FFF2-40B4-BE49-F238E27FC236}">
                <a16:creationId xmlns:a16="http://schemas.microsoft.com/office/drawing/2014/main" id="{976D6BF6-789B-4230-AEA1-7D16FA256A35}"/>
              </a:ext>
            </a:extLst>
          </p:cNvPr>
          <p:cNvSpPr/>
          <p:nvPr/>
        </p:nvSpPr>
        <p:spPr>
          <a:xfrm>
            <a:off x="397564" y="1102578"/>
            <a:ext cx="10956236" cy="5755422"/>
          </a:xfrm>
          <a:prstGeom prst="rect">
            <a:avLst/>
          </a:prstGeom>
        </p:spPr>
        <p:txBody>
          <a:bodyPr wrap="square">
            <a:spAutoFit/>
          </a:bodyPr>
          <a:lstStyle/>
          <a:p>
            <a:pPr marL="342900" indent="-34290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Dataset is loaded. Then </a:t>
            </a:r>
            <a:r>
              <a:rPr lang="en-US" sz="2300" dirty="0">
                <a:solidFill>
                  <a:srgbClr val="7030A0"/>
                </a:solidFill>
                <a:latin typeface="Times New Roman" panose="02020603050405020304" pitchFamily="18" charset="0"/>
                <a:cs typeface="Times New Roman" panose="02020603050405020304" pitchFamily="18" charset="0"/>
              </a:rPr>
              <a:t>weights are randomly initialized</a:t>
            </a:r>
            <a:r>
              <a:rPr lang="en-US" sz="2300" dirty="0">
                <a:latin typeface="Times New Roman" panose="02020603050405020304" pitchFamily="18" charset="0"/>
                <a:cs typeface="Times New Roman" panose="02020603050405020304" pitchFamily="18" charset="0"/>
              </a:rPr>
              <a:t>, then activation function is chosen as per our needs.</a:t>
            </a:r>
          </a:p>
          <a:p>
            <a:pPr marL="342900" indent="-342900">
              <a:buFont typeface="Wingdings" panose="05000000000000000000" pitchFamily="2" charset="2"/>
              <a:buChar char="Ø"/>
            </a:pPr>
            <a:endParaRPr lang="en-US" sz="23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After configuring the neural network, Training  Artificial Neural Network  involves two steps:</a:t>
            </a:r>
          </a:p>
          <a:p>
            <a:pPr lvl="2"/>
            <a:r>
              <a:rPr lang="en-US" sz="2300" dirty="0" err="1">
                <a:latin typeface="Times New Roman" panose="02020603050405020304" pitchFamily="18" charset="0"/>
                <a:cs typeface="Times New Roman" panose="02020603050405020304" pitchFamily="18" charset="0"/>
              </a:rPr>
              <a:t>i</a:t>
            </a:r>
            <a:r>
              <a:rPr lang="en-US" sz="2300" dirty="0">
                <a:latin typeface="Times New Roman" panose="02020603050405020304" pitchFamily="18" charset="0"/>
                <a:cs typeface="Times New Roman" panose="02020603050405020304" pitchFamily="18" charset="0"/>
              </a:rPr>
              <a:t>)     Forward Pass (Feed Forward)</a:t>
            </a:r>
          </a:p>
          <a:p>
            <a:pPr marL="1428750" lvl="2" indent="-514350">
              <a:buAutoNum type="romanLcParenR" startAt="2"/>
            </a:pPr>
            <a:r>
              <a:rPr lang="en-US" sz="2300" dirty="0">
                <a:latin typeface="Times New Roman" panose="02020603050405020304" pitchFamily="18" charset="0"/>
                <a:cs typeface="Times New Roman" panose="02020603050405020304" pitchFamily="18" charset="0"/>
              </a:rPr>
              <a:t>Backward pass (Back Propagation)</a:t>
            </a:r>
          </a:p>
          <a:p>
            <a:pPr lvl="2"/>
            <a:endParaRPr lang="en-US" sz="2300" dirty="0">
              <a:latin typeface="Times New Roman" panose="02020603050405020304" pitchFamily="18" charset="0"/>
              <a:cs typeface="Times New Roman" panose="02020603050405020304" pitchFamily="18" charset="0"/>
            </a:endParaRPr>
          </a:p>
          <a:p>
            <a:pPr marL="857250" lvl="1" indent="-400050">
              <a:buAutoNum type="romanLcParenR"/>
            </a:pPr>
            <a:r>
              <a:rPr lang="en-US" sz="2300" b="1" dirty="0">
                <a:latin typeface="Times New Roman" panose="02020603050405020304" pitchFamily="18" charset="0"/>
                <a:cs typeface="Times New Roman" panose="02020603050405020304" pitchFamily="18" charset="0"/>
              </a:rPr>
              <a:t>Forward Pass: </a:t>
            </a:r>
          </a:p>
          <a:p>
            <a:pPr lvl="1"/>
            <a:r>
              <a:rPr lang="en-US" sz="2300" dirty="0">
                <a:latin typeface="Times New Roman" panose="02020603050405020304" pitchFamily="18" charset="0"/>
                <a:cs typeface="Times New Roman" panose="02020603050405020304" pitchFamily="18" charset="0"/>
              </a:rPr>
              <a:t>	The training samples are passed to the neural network with the input and target (i.e. 	Forward pass). Then </a:t>
            </a:r>
            <a:r>
              <a:rPr lang="en-US" sz="2300" dirty="0">
                <a:solidFill>
                  <a:srgbClr val="7030A0"/>
                </a:solidFill>
                <a:latin typeface="Times New Roman" panose="02020603050405020304" pitchFamily="18" charset="0"/>
                <a:cs typeface="Times New Roman" panose="02020603050405020304" pitchFamily="18" charset="0"/>
              </a:rPr>
              <a:t>loss/error is calculated.</a:t>
            </a:r>
            <a:endParaRPr lang="en-US" sz="2300" dirty="0">
              <a:latin typeface="Times New Roman" panose="02020603050405020304" pitchFamily="18" charset="0"/>
              <a:cs typeface="Times New Roman" panose="02020603050405020304" pitchFamily="18" charset="0"/>
            </a:endParaRPr>
          </a:p>
          <a:p>
            <a:pPr lvl="1"/>
            <a:endParaRPr lang="en-US" sz="2300" dirty="0">
              <a:latin typeface="Times New Roman" panose="02020603050405020304" pitchFamily="18" charset="0"/>
              <a:cs typeface="Times New Roman" panose="02020603050405020304" pitchFamily="18" charset="0"/>
            </a:endParaRPr>
          </a:p>
          <a:p>
            <a:pPr marL="971550" lvl="1" indent="-514350">
              <a:buAutoNum type="romanLcParenR" startAt="2"/>
            </a:pPr>
            <a:r>
              <a:rPr lang="en-US" sz="2300" b="1" dirty="0">
                <a:latin typeface="Times New Roman" panose="02020603050405020304" pitchFamily="18" charset="0"/>
                <a:cs typeface="Times New Roman" panose="02020603050405020304" pitchFamily="18" charset="0"/>
              </a:rPr>
              <a:t>Backward pass:</a:t>
            </a:r>
          </a:p>
          <a:p>
            <a:pPr lvl="1"/>
            <a:r>
              <a:rPr lang="en-US" sz="2300" dirty="0">
                <a:latin typeface="Times New Roman" panose="02020603050405020304" pitchFamily="18" charset="0"/>
                <a:cs typeface="Times New Roman" panose="02020603050405020304" pitchFamily="18" charset="0"/>
              </a:rPr>
              <a:t>	 Based on loss/error, </a:t>
            </a:r>
            <a:r>
              <a:rPr lang="en-US" sz="2300" dirty="0">
                <a:solidFill>
                  <a:srgbClr val="7030A0"/>
                </a:solidFill>
                <a:latin typeface="Times New Roman" panose="02020603050405020304" pitchFamily="18" charset="0"/>
                <a:cs typeface="Times New Roman" panose="02020603050405020304" pitchFamily="18" charset="0"/>
              </a:rPr>
              <a:t>Cost function J(</a:t>
            </a:r>
            <a:r>
              <a:rPr lang="el-GR" sz="2300" dirty="0">
                <a:solidFill>
                  <a:srgbClr val="7030A0"/>
                </a:solidFill>
                <a:latin typeface="Times New Roman" panose="02020603050405020304" pitchFamily="18" charset="0"/>
                <a:cs typeface="Times New Roman" panose="02020603050405020304" pitchFamily="18" charset="0"/>
              </a:rPr>
              <a:t>θ</a:t>
            </a:r>
            <a:r>
              <a:rPr lang="en-US" sz="2300" dirty="0">
                <a:solidFill>
                  <a:srgbClr val="7030A0"/>
                </a:solidFill>
                <a:latin typeface="Times New Roman" panose="02020603050405020304" pitchFamily="18" charset="0"/>
                <a:cs typeface="Times New Roman" panose="02020603050405020304" pitchFamily="18" charset="0"/>
              </a:rPr>
              <a:t>) is calculated</a:t>
            </a:r>
            <a:r>
              <a:rPr lang="en-US" sz="2300" dirty="0">
                <a:latin typeface="Times New Roman" panose="02020603050405020304" pitchFamily="18" charset="0"/>
                <a:cs typeface="Times New Roman" panose="02020603050405020304" pitchFamily="18" charset="0"/>
              </a:rPr>
              <a:t>.</a:t>
            </a:r>
          </a:p>
          <a:p>
            <a:pPr lvl="1"/>
            <a:r>
              <a:rPr lang="en-US" sz="2300" dirty="0">
                <a:latin typeface="Times New Roman" panose="02020603050405020304" pitchFamily="18" charset="0"/>
                <a:cs typeface="Times New Roman" panose="02020603050405020304" pitchFamily="18" charset="0"/>
              </a:rPr>
              <a:t>	Then </a:t>
            </a:r>
            <a:r>
              <a:rPr lang="en-US" sz="2300" dirty="0">
                <a:solidFill>
                  <a:srgbClr val="7030A0"/>
                </a:solidFill>
                <a:latin typeface="Times New Roman" panose="02020603050405020304" pitchFamily="18" charset="0"/>
                <a:cs typeface="Times New Roman" panose="02020603050405020304" pitchFamily="18" charset="0"/>
              </a:rPr>
              <a:t>weights are updated</a:t>
            </a:r>
            <a:r>
              <a:rPr lang="en-US" sz="2300" dirty="0">
                <a:latin typeface="Times New Roman" panose="02020603050405020304" pitchFamily="18" charset="0"/>
                <a:cs typeface="Times New Roman" panose="02020603050405020304" pitchFamily="18" charset="0"/>
              </a:rPr>
              <a:t> as per the cost functions.</a:t>
            </a:r>
          </a:p>
          <a:p>
            <a:pPr lvl="1"/>
            <a:r>
              <a:rPr lang="en-US" sz="2300" dirty="0">
                <a:latin typeface="Times New Roman" panose="02020603050405020304" pitchFamily="18" charset="0"/>
                <a:cs typeface="Times New Roman" panose="02020603050405020304" pitchFamily="18" charset="0"/>
              </a:rPr>
              <a:t>	At the end, the </a:t>
            </a:r>
            <a:r>
              <a:rPr lang="en-US" sz="2300" dirty="0">
                <a:solidFill>
                  <a:srgbClr val="7030A0"/>
                </a:solidFill>
                <a:latin typeface="Times New Roman" panose="02020603050405020304" pitchFamily="18" charset="0"/>
                <a:cs typeface="Times New Roman" panose="02020603050405020304" pitchFamily="18" charset="0"/>
              </a:rPr>
              <a:t>optimal weights and biases</a:t>
            </a:r>
            <a:r>
              <a:rPr lang="en-US" sz="2300" dirty="0">
                <a:latin typeface="Times New Roman" panose="02020603050405020304" pitchFamily="18" charset="0"/>
                <a:cs typeface="Times New Roman" panose="02020603050405020304" pitchFamily="18" charset="0"/>
              </a:rPr>
              <a:t> are learnt by the network.</a:t>
            </a:r>
          </a:p>
        </p:txBody>
      </p:sp>
    </p:spTree>
    <p:extLst>
      <p:ext uri="{BB962C8B-B14F-4D97-AF65-F5344CB8AC3E}">
        <p14:creationId xmlns:p14="http://schemas.microsoft.com/office/powerpoint/2010/main" val="62940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11534</TotalTime>
  <Words>1787</Words>
  <Application>Microsoft Office PowerPoint</Application>
  <PresentationFormat>Widescreen</PresentationFormat>
  <Paragraphs>445</Paragraphs>
  <Slides>52</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Calibri</vt:lpstr>
      <vt:lpstr>Calibri Light</vt:lpstr>
      <vt:lpstr>Cambria Math</vt:lpstr>
      <vt:lpstr>Courier New</vt:lpstr>
      <vt:lpstr>Times New Roman</vt:lpstr>
      <vt:lpstr>Verdana</vt:lpstr>
      <vt:lpstr>Wingdings</vt:lpstr>
      <vt:lpstr>Metropolitan</vt:lpstr>
      <vt:lpstr>Artificial Neural Network  and Convolutional Neural Network</vt:lpstr>
      <vt:lpstr>What is an Image?</vt:lpstr>
      <vt:lpstr>General Structure of Neural Network</vt:lpstr>
      <vt:lpstr>Neural Network</vt:lpstr>
      <vt:lpstr>Neural Network</vt:lpstr>
      <vt:lpstr>Node/Neuron and Weights</vt:lpstr>
      <vt:lpstr>Activation Function</vt:lpstr>
      <vt:lpstr>Activation Function</vt:lpstr>
      <vt:lpstr>Training the NN</vt:lpstr>
      <vt:lpstr>Various losses in NN</vt:lpstr>
      <vt:lpstr>Various losses in NN</vt:lpstr>
      <vt:lpstr>Various losses in NN</vt:lpstr>
      <vt:lpstr>Optimizers</vt:lpstr>
      <vt:lpstr>Various Optimizer in NN</vt:lpstr>
      <vt:lpstr>Various Optimizer in NN</vt:lpstr>
      <vt:lpstr>Various Optimizer in NN</vt:lpstr>
      <vt:lpstr>Why not ANN? </vt:lpstr>
      <vt:lpstr>Why CNN ? </vt:lpstr>
      <vt:lpstr>Edge Detection</vt:lpstr>
      <vt:lpstr>The Prewitt Edge Detector</vt:lpstr>
      <vt:lpstr>Sobel Edge Detector</vt:lpstr>
      <vt:lpstr>Vertical Edge Detection</vt:lpstr>
      <vt:lpstr>Transitions in Edge Detection</vt:lpstr>
      <vt:lpstr>Dataset Preparation</vt:lpstr>
      <vt:lpstr>Dataset Augmentation</vt:lpstr>
      <vt:lpstr>Key Terminalogy</vt:lpstr>
      <vt:lpstr>What is convolution?</vt:lpstr>
      <vt:lpstr>Why convolution in Neural Network?</vt:lpstr>
      <vt:lpstr>Convolutional Neural Networks (CNN)</vt:lpstr>
      <vt:lpstr>Building Blocks of CNN </vt:lpstr>
      <vt:lpstr>Convolutional Neural Networks (CNN)</vt:lpstr>
      <vt:lpstr>Convolutional Neural Networks (CNN)</vt:lpstr>
      <vt:lpstr>Convolution Operation</vt:lpstr>
      <vt:lpstr>Convolution Operation</vt:lpstr>
      <vt:lpstr>Some Weight matrix</vt:lpstr>
      <vt:lpstr>Activation Function : ReLU</vt:lpstr>
      <vt:lpstr>Pooling layer</vt:lpstr>
      <vt:lpstr>Pooling layer</vt:lpstr>
      <vt:lpstr>Number of Parameters ( θ or Wji )</vt:lpstr>
      <vt:lpstr>Convolution over RGB image</vt:lpstr>
      <vt:lpstr>PowerPoint Presentation</vt:lpstr>
      <vt:lpstr>Multiple Filter</vt:lpstr>
      <vt:lpstr>Flatten layer</vt:lpstr>
      <vt:lpstr>Fully Connected Layer </vt:lpstr>
      <vt:lpstr>Improving the accuracy</vt:lpstr>
      <vt:lpstr>Improving the accu racy</vt:lpstr>
      <vt:lpstr>Difficulties while designing new architecture</vt:lpstr>
      <vt:lpstr>Simple CNN model</vt:lpstr>
      <vt:lpstr>Model Performance</vt:lpstr>
      <vt:lpstr>Image Classification</vt:lpstr>
      <vt:lpstr>Image Classification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 cost human-elephant conflict management in wildlife</dc:title>
  <dc:creator>Ja'GUN'</dc:creator>
  <cp:lastModifiedBy>Jagannathan Subirmaniyan</cp:lastModifiedBy>
  <cp:revision>2282</cp:revision>
  <dcterms:created xsi:type="dcterms:W3CDTF">2017-07-29T14:50:40Z</dcterms:created>
  <dcterms:modified xsi:type="dcterms:W3CDTF">2019-05-10T12:25:49Z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1394d882-636f-4ab7-ae17-4d4711611b4b</vt:lpwstr>
  </property>
  <property fmtid="{D5CDD505-2E9C-101B-9397-08002B2CF9AE}" pid="3" name="Classification">
    <vt:lpwstr>null</vt:lpwstr>
  </property>
  <property fmtid="{D5CDD505-2E9C-101B-9397-08002B2CF9AE}" pid="4" name="HCLClassification">
    <vt:lpwstr>null</vt:lpwstr>
  </property>
</Properties>
</file>